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42"/>
  </p:notesMasterIdLst>
  <p:sldIdLst>
    <p:sldId id="604" r:id="rId8"/>
    <p:sldId id="640" r:id="rId9"/>
    <p:sldId id="542" r:id="rId10"/>
    <p:sldId id="636" r:id="rId11"/>
    <p:sldId id="638" r:id="rId12"/>
    <p:sldId id="639" r:id="rId13"/>
    <p:sldId id="256" r:id="rId14"/>
    <p:sldId id="274" r:id="rId15"/>
    <p:sldId id="310" r:id="rId16"/>
    <p:sldId id="311" r:id="rId17"/>
    <p:sldId id="309" r:id="rId18"/>
    <p:sldId id="312" r:id="rId19"/>
    <p:sldId id="270" r:id="rId20"/>
    <p:sldId id="276" r:id="rId21"/>
    <p:sldId id="277" r:id="rId22"/>
    <p:sldId id="279" r:id="rId23"/>
    <p:sldId id="281" r:id="rId24"/>
    <p:sldId id="283" r:id="rId25"/>
    <p:sldId id="271" r:id="rId26"/>
    <p:sldId id="285" r:id="rId27"/>
    <p:sldId id="287" r:id="rId28"/>
    <p:sldId id="288" r:id="rId29"/>
    <p:sldId id="298" r:id="rId30"/>
    <p:sldId id="299" r:id="rId31"/>
    <p:sldId id="300" r:id="rId32"/>
    <p:sldId id="301" r:id="rId33"/>
    <p:sldId id="293" r:id="rId34"/>
    <p:sldId id="294" r:id="rId35"/>
    <p:sldId id="297" r:id="rId36"/>
    <p:sldId id="273" r:id="rId37"/>
    <p:sldId id="296" r:id="rId38"/>
    <p:sldId id="303" r:id="rId39"/>
    <p:sldId id="313" r:id="rId40"/>
    <p:sldId id="60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1F42"/>
    <a:srgbClr val="346A4B"/>
    <a:srgbClr val="A9433C"/>
    <a:srgbClr val="4F9F72"/>
    <a:srgbClr val="D6A05B"/>
    <a:srgbClr val="0D1E42"/>
    <a:srgbClr val="00365C"/>
    <a:srgbClr val="95CBAC"/>
    <a:srgbClr val="EED9BC"/>
    <a:srgbClr val="DFB5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2950F-B353-3242-77A1-F64BC6ACB6CE}" v="3" dt="2023-01-26T15:38:16.617"/>
    <p1510:client id="{8D5C603E-67D7-ED8E-04DC-049376CF2130}" v="24" dt="2023-01-25T21:28:52.123"/>
    <p1510:client id="{C99A51D3-7553-C7F9-AA05-AC5D0C310306}" v="1" dt="2023-01-26T03:20:45.019"/>
    <p1510:client id="{FBE2ACF3-A70F-D55D-C34C-1CB940DBD44E}" v="1" dt="2023-01-26T15:34:09.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10" autoAdjust="0"/>
    <p:restoredTop sz="87611" autoAdjust="0"/>
  </p:normalViewPr>
  <p:slideViewPr>
    <p:cSldViewPr snapToGrid="0">
      <p:cViewPr varScale="1">
        <p:scale>
          <a:sx n="79" d="100"/>
          <a:sy n="79" d="100"/>
        </p:scale>
        <p:origin x="9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Heslop" userId="S::lheslop5@uwo.ca::0c6c4278-95ed-4a67-aefc-29ae4db44698" providerId="AD" clId="Web-{2112950F-B353-3242-77A1-F64BC6ACB6CE}"/>
    <pc:docChg chg="modSld sldOrd">
      <pc:chgData name="Lisa Heslop" userId="S::lheslop5@uwo.ca::0c6c4278-95ed-4a67-aefc-29ae4db44698" providerId="AD" clId="Web-{2112950F-B353-3242-77A1-F64BC6ACB6CE}" dt="2023-01-26T15:38:16.617" v="1"/>
      <pc:docMkLst>
        <pc:docMk/>
      </pc:docMkLst>
      <pc:sldChg chg="addSp delSp modSp ord">
        <pc:chgData name="Lisa Heslop" userId="S::lheslop5@uwo.ca::0c6c4278-95ed-4a67-aefc-29ae4db44698" providerId="AD" clId="Web-{2112950F-B353-3242-77A1-F64BC6ACB6CE}" dt="2023-01-26T15:38:16.617" v="1"/>
        <pc:sldMkLst>
          <pc:docMk/>
          <pc:sldMk cId="301757435" sldId="640"/>
        </pc:sldMkLst>
        <pc:spChg chg="del">
          <ac:chgData name="Lisa Heslop" userId="S::lheslop5@uwo.ca::0c6c4278-95ed-4a67-aefc-29ae4db44698" providerId="AD" clId="Web-{2112950F-B353-3242-77A1-F64BC6ACB6CE}" dt="2023-01-26T15:38:13.804" v="0"/>
          <ac:spMkLst>
            <pc:docMk/>
            <pc:sldMk cId="301757435" sldId="640"/>
            <ac:spMk id="2" creationId="{A57562D8-D690-05C2-3682-B4591CB8AD06}"/>
          </ac:spMkLst>
        </pc:spChg>
        <pc:picChg chg="add mod ord modCrop">
          <ac:chgData name="Lisa Heslop" userId="S::lheslop5@uwo.ca::0c6c4278-95ed-4a67-aefc-29ae4db44698" providerId="AD" clId="Web-{2112950F-B353-3242-77A1-F64BC6ACB6CE}" dt="2023-01-26T15:38:13.804" v="0"/>
          <ac:picMkLst>
            <pc:docMk/>
            <pc:sldMk cId="301757435" sldId="640"/>
            <ac:picMk id="3" creationId="{0476C626-0DEC-7B56-CA41-16D39D9643F2}"/>
          </ac:picMkLst>
        </pc:picChg>
      </pc:sldChg>
    </pc:docChg>
  </pc:docChgLst>
  <pc:docChgLst>
    <pc:chgData name="Guest User" userId="S::urn:spo:anon#845708f8af3e16f60931ad14d3251a23de08ae3a446d2b0f0fd2916df4f7cde7::" providerId="AD" clId="Web-{FBE2ACF3-A70F-D55D-C34C-1CB940DBD44E}"/>
    <pc:docChg chg="addSld">
      <pc:chgData name="Guest User" userId="S::urn:spo:anon#845708f8af3e16f60931ad14d3251a23de08ae3a446d2b0f0fd2916df4f7cde7::" providerId="AD" clId="Web-{FBE2ACF3-A70F-D55D-C34C-1CB940DBD44E}" dt="2023-01-26T15:34:09.516" v="0"/>
      <pc:docMkLst>
        <pc:docMk/>
      </pc:docMkLst>
      <pc:sldChg chg="new">
        <pc:chgData name="Guest User" userId="S::urn:spo:anon#845708f8af3e16f60931ad14d3251a23de08ae3a446d2b0f0fd2916df4f7cde7::" providerId="AD" clId="Web-{FBE2ACF3-A70F-D55D-C34C-1CB940DBD44E}" dt="2023-01-26T15:34:09.516" v="0"/>
        <pc:sldMkLst>
          <pc:docMk/>
          <pc:sldMk cId="301757435" sldId="640"/>
        </pc:sldMkLst>
      </pc:sldChg>
    </pc:docChg>
  </pc:docChgLst>
  <pc:docChgLst>
    <pc:chgData name="Seema Hooda" userId="S::shooda5@uwo.ca::724d635a-fd5c-49f4-a5d7-37c2eaddf584" providerId="AD" clId="Web-{8D5C603E-67D7-ED8E-04DC-049376CF2130}"/>
    <pc:docChg chg="modSld">
      <pc:chgData name="Seema Hooda" userId="S::shooda5@uwo.ca::724d635a-fd5c-49f4-a5d7-37c2eaddf584" providerId="AD" clId="Web-{8D5C603E-67D7-ED8E-04DC-049376CF2130}" dt="2023-01-25T21:28:52.123" v="24" actId="20577"/>
      <pc:docMkLst>
        <pc:docMk/>
      </pc:docMkLst>
      <pc:sldChg chg="modSp">
        <pc:chgData name="Seema Hooda" userId="S::shooda5@uwo.ca::724d635a-fd5c-49f4-a5d7-37c2eaddf584" providerId="AD" clId="Web-{8D5C603E-67D7-ED8E-04DC-049376CF2130}" dt="2023-01-25T21:28:52.123" v="24" actId="20577"/>
        <pc:sldMkLst>
          <pc:docMk/>
          <pc:sldMk cId="2596182373" sldId="603"/>
        </pc:sldMkLst>
        <pc:spChg chg="mod">
          <ac:chgData name="Seema Hooda" userId="S::shooda5@uwo.ca::724d635a-fd5c-49f4-a5d7-37c2eaddf584" providerId="AD" clId="Web-{8D5C603E-67D7-ED8E-04DC-049376CF2130}" dt="2023-01-25T21:28:52.123" v="24" actId="20577"/>
          <ac:spMkLst>
            <pc:docMk/>
            <pc:sldMk cId="2596182373" sldId="603"/>
            <ac:spMk id="2" creationId="{A1631032-187D-F948-B754-4D48B061B97B}"/>
          </ac:spMkLst>
        </pc:spChg>
      </pc:sldChg>
    </pc:docChg>
  </pc:docChgLst>
  <pc:docChgLst>
    <pc:chgData name="Seema Hooda" userId="S::shooda5@uwo.ca::724d635a-fd5c-49f4-a5d7-37c2eaddf584" providerId="AD" clId="Web-{C99A51D3-7553-C7F9-AA05-AC5D0C310306}"/>
    <pc:docChg chg="modSld">
      <pc:chgData name="Seema Hooda" userId="S::shooda5@uwo.ca::724d635a-fd5c-49f4-a5d7-37c2eaddf584" providerId="AD" clId="Web-{C99A51D3-7553-C7F9-AA05-AC5D0C310306}" dt="2023-01-26T03:20:45.004" v="0" actId="20577"/>
      <pc:docMkLst>
        <pc:docMk/>
      </pc:docMkLst>
      <pc:sldChg chg="modSp">
        <pc:chgData name="Seema Hooda" userId="S::shooda5@uwo.ca::724d635a-fd5c-49f4-a5d7-37c2eaddf584" providerId="AD" clId="Web-{C99A51D3-7553-C7F9-AA05-AC5D0C310306}" dt="2023-01-26T03:20:45.004" v="0" actId="20577"/>
        <pc:sldMkLst>
          <pc:docMk/>
          <pc:sldMk cId="2596182373" sldId="603"/>
        </pc:sldMkLst>
        <pc:spChg chg="mod">
          <ac:chgData name="Seema Hooda" userId="S::shooda5@uwo.ca::724d635a-fd5c-49f4-a5d7-37c2eaddf584" providerId="AD" clId="Web-{C99A51D3-7553-C7F9-AA05-AC5D0C310306}" dt="2023-01-26T03:20:45.004" v="0" actId="20577"/>
          <ac:spMkLst>
            <pc:docMk/>
            <pc:sldMk cId="2596182373" sldId="603"/>
            <ac:spMk id="2" creationId="{A1631032-187D-F948-B754-4D48B061B9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175AF-EEB1-42F3-8095-FD95690261AA}" type="datetimeFigureOut">
              <a:rPr lang="en-CA" smtClean="0"/>
              <a:t>2023-01-26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D6923-03D3-4FBC-BA43-69A000981BDB}" type="slidenum">
              <a:rPr lang="en-CA" smtClean="0"/>
              <a:t>‹#›</a:t>
            </a:fld>
            <a:endParaRPr lang="en-CA"/>
          </a:p>
        </p:txBody>
      </p:sp>
    </p:spTree>
    <p:extLst>
      <p:ext uri="{BB962C8B-B14F-4D97-AF65-F5344CB8AC3E}">
        <p14:creationId xmlns:p14="http://schemas.microsoft.com/office/powerpoint/2010/main" val="273010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Lisa</a:t>
            </a:r>
            <a:endParaRPr lang="en-CR" dirty="0"/>
          </a:p>
        </p:txBody>
      </p:sp>
    </p:spTree>
    <p:extLst>
      <p:ext uri="{BB962C8B-B14F-4D97-AF65-F5344CB8AC3E}">
        <p14:creationId xmlns:p14="http://schemas.microsoft.com/office/powerpoint/2010/main" val="26629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 y="627063"/>
            <a:ext cx="6527800" cy="3671887"/>
          </a:xfrm>
        </p:spPr>
      </p:sp>
      <p:sp>
        <p:nvSpPr>
          <p:cNvPr id="4" name="Slide Number Placeholder 3"/>
          <p:cNvSpPr>
            <a:spLocks noGrp="1"/>
          </p:cNvSpPr>
          <p:nvPr>
            <p:ph type="sldNum" sz="quarter" idx="10"/>
          </p:nvPr>
        </p:nvSpPr>
        <p:spPr/>
        <p:txBody>
          <a:bodyPr/>
          <a:lstStyle/>
          <a:p>
            <a:fld id="{B487890C-13EB-450C-9D02-C803379B5BF9}" type="slidenum">
              <a:rPr lang="en-CA" smtClean="0"/>
              <a:t>15</a:t>
            </a:fld>
            <a:endParaRPr lang="en-CA" dirty="0"/>
          </a:p>
        </p:txBody>
      </p:sp>
    </p:spTree>
    <p:extLst>
      <p:ext uri="{BB962C8B-B14F-4D97-AF65-F5344CB8AC3E}">
        <p14:creationId xmlns:p14="http://schemas.microsoft.com/office/powerpoint/2010/main" val="2532057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 y="627063"/>
            <a:ext cx="6527800" cy="3671887"/>
          </a:xfrm>
        </p:spPr>
      </p:sp>
      <p:sp>
        <p:nvSpPr>
          <p:cNvPr id="4" name="Slide Number Placeholder 3"/>
          <p:cNvSpPr>
            <a:spLocks noGrp="1"/>
          </p:cNvSpPr>
          <p:nvPr>
            <p:ph type="sldNum" sz="quarter" idx="10"/>
          </p:nvPr>
        </p:nvSpPr>
        <p:spPr/>
        <p:txBody>
          <a:bodyPr/>
          <a:lstStyle/>
          <a:p>
            <a:fld id="{B487890C-13EB-450C-9D02-C803379B5BF9}" type="slidenum">
              <a:rPr lang="en-CA" smtClean="0"/>
              <a:t>16</a:t>
            </a:fld>
            <a:endParaRPr lang="en-CA"/>
          </a:p>
        </p:txBody>
      </p:sp>
    </p:spTree>
    <p:extLst>
      <p:ext uri="{BB962C8B-B14F-4D97-AF65-F5344CB8AC3E}">
        <p14:creationId xmlns:p14="http://schemas.microsoft.com/office/powerpoint/2010/main" val="801128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 y="627063"/>
            <a:ext cx="6527800" cy="3671887"/>
          </a:xfrm>
        </p:spPr>
      </p:sp>
      <p:sp>
        <p:nvSpPr>
          <p:cNvPr id="4" name="Slide Number Placeholder 3"/>
          <p:cNvSpPr>
            <a:spLocks noGrp="1"/>
          </p:cNvSpPr>
          <p:nvPr>
            <p:ph type="sldNum" sz="quarter" idx="10"/>
          </p:nvPr>
        </p:nvSpPr>
        <p:spPr/>
        <p:txBody>
          <a:bodyPr/>
          <a:lstStyle/>
          <a:p>
            <a:fld id="{B487890C-13EB-450C-9D02-C803379B5BF9}" type="slidenum">
              <a:rPr lang="en-CA" smtClean="0"/>
              <a:t>17</a:t>
            </a:fld>
            <a:endParaRPr lang="en-CA"/>
          </a:p>
        </p:txBody>
      </p:sp>
    </p:spTree>
    <p:extLst>
      <p:ext uri="{BB962C8B-B14F-4D97-AF65-F5344CB8AC3E}">
        <p14:creationId xmlns:p14="http://schemas.microsoft.com/office/powerpoint/2010/main" val="2078252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 y="627063"/>
            <a:ext cx="6527800" cy="3671887"/>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87890C-13EB-450C-9D02-C803379B5BF9}" type="slidenum">
              <a:rPr lang="en-CA" smtClean="0"/>
              <a:t>18</a:t>
            </a:fld>
            <a:endParaRPr lang="en-CA" dirty="0"/>
          </a:p>
        </p:txBody>
      </p:sp>
      <p:sp>
        <p:nvSpPr>
          <p:cNvPr id="6" name="Header Placeholder 5"/>
          <p:cNvSpPr>
            <a:spLocks noGrp="1"/>
          </p:cNvSpPr>
          <p:nvPr>
            <p:ph type="hdr" sz="quarter" idx="12"/>
          </p:nvPr>
        </p:nvSpPr>
        <p:spPr/>
        <p:txBody>
          <a:bodyPr/>
          <a:lstStyle/>
          <a:p>
            <a:r>
              <a:rPr lang="en-US"/>
              <a:t>For Provincial and Territorial government officials only - NOT FOR FURTHER DISTRIBUTION</a:t>
            </a:r>
            <a:endParaRPr lang="en-CA" dirty="0"/>
          </a:p>
        </p:txBody>
      </p:sp>
      <p:sp>
        <p:nvSpPr>
          <p:cNvPr id="7" name="Footer Placeholder 6"/>
          <p:cNvSpPr>
            <a:spLocks noGrp="1"/>
          </p:cNvSpPr>
          <p:nvPr>
            <p:ph type="ftr" sz="quarter" idx="13"/>
          </p:nvPr>
        </p:nvSpPr>
        <p:spPr/>
        <p:txBody>
          <a:bodyPr/>
          <a:lstStyle/>
          <a:p>
            <a:r>
              <a:rPr lang="en-US"/>
              <a:t>NOT FOR FURTHER DISTRIBUTION</a:t>
            </a:r>
            <a:endParaRPr lang="en-CA" dirty="0"/>
          </a:p>
        </p:txBody>
      </p:sp>
    </p:spTree>
    <p:extLst>
      <p:ext uri="{BB962C8B-B14F-4D97-AF65-F5344CB8AC3E}">
        <p14:creationId xmlns:p14="http://schemas.microsoft.com/office/powerpoint/2010/main" val="1706529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A7D6923-03D3-4FBC-BA43-69A000981BDB}" type="slidenum">
              <a:rPr lang="en-CA" smtClean="0"/>
              <a:t>19</a:t>
            </a:fld>
            <a:endParaRPr lang="en-CA"/>
          </a:p>
        </p:txBody>
      </p:sp>
    </p:spTree>
    <p:extLst>
      <p:ext uri="{BB962C8B-B14F-4D97-AF65-F5344CB8AC3E}">
        <p14:creationId xmlns:p14="http://schemas.microsoft.com/office/powerpoint/2010/main" val="2308146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 y="627063"/>
            <a:ext cx="6527800" cy="3671887"/>
          </a:xfrm>
        </p:spPr>
      </p:sp>
      <p:sp>
        <p:nvSpPr>
          <p:cNvPr id="4" name="Slide Number Placeholder 3"/>
          <p:cNvSpPr>
            <a:spLocks noGrp="1"/>
          </p:cNvSpPr>
          <p:nvPr>
            <p:ph type="sldNum" sz="quarter" idx="10"/>
          </p:nvPr>
        </p:nvSpPr>
        <p:spPr/>
        <p:txBody>
          <a:bodyPr/>
          <a:lstStyle/>
          <a:p>
            <a:fld id="{2E448D72-B24B-459F-865F-C5828A8FFE36}" type="slidenum">
              <a:rPr lang="en-CA" smtClean="0"/>
              <a:t>28</a:t>
            </a:fld>
            <a:endParaRPr lang="en-CA"/>
          </a:p>
        </p:txBody>
      </p:sp>
    </p:spTree>
    <p:extLst>
      <p:ext uri="{BB962C8B-B14F-4D97-AF65-F5344CB8AC3E}">
        <p14:creationId xmlns:p14="http://schemas.microsoft.com/office/powerpoint/2010/main" val="2533579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 y="627063"/>
            <a:ext cx="6527800" cy="3671887"/>
          </a:xfrm>
        </p:spPr>
      </p:sp>
      <p:sp>
        <p:nvSpPr>
          <p:cNvPr id="4" name="Slide Number Placeholder 3"/>
          <p:cNvSpPr>
            <a:spLocks noGrp="1"/>
          </p:cNvSpPr>
          <p:nvPr>
            <p:ph type="sldNum" sz="quarter" idx="10"/>
          </p:nvPr>
        </p:nvSpPr>
        <p:spPr/>
        <p:txBody>
          <a:bodyPr/>
          <a:lstStyle/>
          <a:p>
            <a:fld id="{2E448D72-B24B-459F-865F-C5828A8FFE36}" type="slidenum">
              <a:rPr lang="en-CA" smtClean="0"/>
              <a:t>29</a:t>
            </a:fld>
            <a:endParaRPr lang="en-CA"/>
          </a:p>
        </p:txBody>
      </p:sp>
    </p:spTree>
    <p:extLst>
      <p:ext uri="{BB962C8B-B14F-4D97-AF65-F5344CB8AC3E}">
        <p14:creationId xmlns:p14="http://schemas.microsoft.com/office/powerpoint/2010/main" val="4001842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Peter </a:t>
            </a:r>
          </a:p>
        </p:txBody>
      </p:sp>
      <p:sp>
        <p:nvSpPr>
          <p:cNvPr id="4" name="Slide Number Placeholder 3"/>
          <p:cNvSpPr>
            <a:spLocks noGrp="1"/>
          </p:cNvSpPr>
          <p:nvPr>
            <p:ph type="sldNum" sz="quarter" idx="5"/>
          </p:nvPr>
        </p:nvSpPr>
        <p:spPr/>
        <p:txBody>
          <a:bodyPr/>
          <a:lstStyle/>
          <a:p>
            <a:fld id="{0A7D6923-03D3-4FBC-BA43-69A000981BDB}" type="slidenum">
              <a:rPr lang="en-CA" smtClean="0"/>
              <a:t>33</a:t>
            </a:fld>
            <a:endParaRPr lang="en-CA"/>
          </a:p>
        </p:txBody>
      </p:sp>
    </p:spTree>
    <p:extLst>
      <p:ext uri="{BB962C8B-B14F-4D97-AF65-F5344CB8AC3E}">
        <p14:creationId xmlns:p14="http://schemas.microsoft.com/office/powerpoint/2010/main" val="2801705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Lisa</a:t>
            </a:r>
          </a:p>
        </p:txBody>
      </p:sp>
    </p:spTree>
    <p:extLst>
      <p:ext uri="{BB962C8B-B14F-4D97-AF65-F5344CB8AC3E}">
        <p14:creationId xmlns:p14="http://schemas.microsoft.com/office/powerpoint/2010/main" val="2474919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err="1"/>
              <a:t>Katreena</a:t>
            </a:r>
            <a:endParaRPr lang="en-CA" dirty="0"/>
          </a:p>
        </p:txBody>
      </p:sp>
    </p:spTree>
    <p:extLst>
      <p:ext uri="{BB962C8B-B14F-4D97-AF65-F5344CB8AC3E}">
        <p14:creationId xmlns:p14="http://schemas.microsoft.com/office/powerpoint/2010/main" val="785675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Lisa</a:t>
            </a:r>
          </a:p>
        </p:txBody>
      </p:sp>
      <p:sp>
        <p:nvSpPr>
          <p:cNvPr id="4" name="Slide Number Placeholder 3"/>
          <p:cNvSpPr>
            <a:spLocks noGrp="1"/>
          </p:cNvSpPr>
          <p:nvPr>
            <p:ph type="sldNum" sz="quarter" idx="5"/>
          </p:nvPr>
        </p:nvSpPr>
        <p:spPr/>
        <p:txBody>
          <a:bodyPr/>
          <a:lstStyle/>
          <a:p>
            <a:fld id="{0A7D6923-03D3-4FBC-BA43-69A000981BDB}" type="slidenum">
              <a:rPr lang="en-CA" smtClean="0"/>
              <a:t>4</a:t>
            </a:fld>
            <a:endParaRPr lang="en-CA"/>
          </a:p>
        </p:txBody>
      </p:sp>
    </p:spTree>
    <p:extLst>
      <p:ext uri="{BB962C8B-B14F-4D97-AF65-F5344CB8AC3E}">
        <p14:creationId xmlns:p14="http://schemas.microsoft.com/office/powerpoint/2010/main" val="2165498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DOJ team</a:t>
            </a:r>
          </a:p>
        </p:txBody>
      </p:sp>
      <p:sp>
        <p:nvSpPr>
          <p:cNvPr id="4" name="Slide Number Placeholder 3"/>
          <p:cNvSpPr>
            <a:spLocks noGrp="1"/>
          </p:cNvSpPr>
          <p:nvPr>
            <p:ph type="sldNum" sz="quarter" idx="5"/>
          </p:nvPr>
        </p:nvSpPr>
        <p:spPr/>
        <p:txBody>
          <a:bodyPr/>
          <a:lstStyle/>
          <a:p>
            <a:fld id="{0A7D6923-03D3-4FBC-BA43-69A000981BDB}" type="slidenum">
              <a:rPr lang="en-CA" smtClean="0"/>
              <a:t>7</a:t>
            </a:fld>
            <a:endParaRPr lang="en-CA"/>
          </a:p>
        </p:txBody>
      </p:sp>
    </p:spTree>
    <p:extLst>
      <p:ext uri="{BB962C8B-B14F-4D97-AF65-F5344CB8AC3E}">
        <p14:creationId xmlns:p14="http://schemas.microsoft.com/office/powerpoint/2010/main" val="3264526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 y="627063"/>
            <a:ext cx="6527800" cy="3671887"/>
          </a:xfrm>
        </p:spPr>
      </p:sp>
      <p:sp>
        <p:nvSpPr>
          <p:cNvPr id="4" name="Slide Number Placeholder 3"/>
          <p:cNvSpPr>
            <a:spLocks noGrp="1"/>
          </p:cNvSpPr>
          <p:nvPr>
            <p:ph type="sldNum" sz="quarter" idx="10"/>
          </p:nvPr>
        </p:nvSpPr>
        <p:spPr/>
        <p:txBody>
          <a:bodyPr/>
          <a:lstStyle/>
          <a:p>
            <a:fld id="{B487890C-13EB-450C-9D02-C803379B5BF9}" type="slidenum">
              <a:rPr lang="en-CA" smtClean="0"/>
              <a:t>8</a:t>
            </a:fld>
            <a:endParaRPr lang="en-CA"/>
          </a:p>
        </p:txBody>
      </p:sp>
    </p:spTree>
    <p:extLst>
      <p:ext uri="{BB962C8B-B14F-4D97-AF65-F5344CB8AC3E}">
        <p14:creationId xmlns:p14="http://schemas.microsoft.com/office/powerpoint/2010/main" val="2978761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A7D6923-03D3-4FBC-BA43-69A000981BDB}" type="slidenum">
              <a:rPr lang="en-CA" smtClean="0"/>
              <a:t>10</a:t>
            </a:fld>
            <a:endParaRPr lang="en-CA"/>
          </a:p>
        </p:txBody>
      </p:sp>
    </p:spTree>
    <p:extLst>
      <p:ext uri="{BB962C8B-B14F-4D97-AF65-F5344CB8AC3E}">
        <p14:creationId xmlns:p14="http://schemas.microsoft.com/office/powerpoint/2010/main" val="239241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87890C-13EB-450C-9D02-C803379B5BF9}" type="slidenum">
              <a:rPr lang="en-CA" smtClean="0"/>
              <a:t>11</a:t>
            </a:fld>
            <a:endParaRPr lang="en-CA" dirty="0"/>
          </a:p>
        </p:txBody>
      </p:sp>
    </p:spTree>
    <p:extLst>
      <p:ext uri="{BB962C8B-B14F-4D97-AF65-F5344CB8AC3E}">
        <p14:creationId xmlns:p14="http://schemas.microsoft.com/office/powerpoint/2010/main" val="4117833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8565d7c642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8565d7c642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40524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 y="627063"/>
            <a:ext cx="6527800" cy="3671887"/>
          </a:xfrm>
        </p:spPr>
      </p:sp>
      <p:sp>
        <p:nvSpPr>
          <p:cNvPr id="4" name="Slide Number Placeholder 3"/>
          <p:cNvSpPr>
            <a:spLocks noGrp="1"/>
          </p:cNvSpPr>
          <p:nvPr>
            <p:ph type="sldNum" sz="quarter" idx="10"/>
          </p:nvPr>
        </p:nvSpPr>
        <p:spPr/>
        <p:txBody>
          <a:bodyPr/>
          <a:lstStyle/>
          <a:p>
            <a:fld id="{B487890C-13EB-450C-9D02-C803379B5BF9}" type="slidenum">
              <a:rPr lang="en-CA" smtClean="0"/>
              <a:t>14</a:t>
            </a:fld>
            <a:endParaRPr lang="en-CA"/>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3884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4B28087-AEFA-431F-B935-FB1DEF05F040}" type="datetimeFigureOut">
              <a:rPr lang="en-CA" smtClean="0"/>
              <a:t>2023-01-26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83AFF9-77B1-4DD6-97A1-D95479C13680}" type="slidenum">
              <a:rPr lang="en-CA" smtClean="0"/>
              <a:t>‹#›</a:t>
            </a:fld>
            <a:endParaRPr lang="en-CA"/>
          </a:p>
        </p:txBody>
      </p:sp>
    </p:spTree>
    <p:extLst>
      <p:ext uri="{BB962C8B-B14F-4D97-AF65-F5344CB8AC3E}">
        <p14:creationId xmlns:p14="http://schemas.microsoft.com/office/powerpoint/2010/main" val="154726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4B28087-AEFA-431F-B935-FB1DEF05F040}" type="datetimeFigureOut">
              <a:rPr lang="en-CA" smtClean="0"/>
              <a:t>2023-01-26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83AFF9-77B1-4DD6-97A1-D95479C13680}" type="slidenum">
              <a:rPr lang="en-CA" smtClean="0"/>
              <a:t>‹#›</a:t>
            </a:fld>
            <a:endParaRPr lang="en-CA"/>
          </a:p>
        </p:txBody>
      </p:sp>
    </p:spTree>
    <p:extLst>
      <p:ext uri="{BB962C8B-B14F-4D97-AF65-F5344CB8AC3E}">
        <p14:creationId xmlns:p14="http://schemas.microsoft.com/office/powerpoint/2010/main" val="1943173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4B28087-AEFA-431F-B935-FB1DEF05F040}" type="datetimeFigureOut">
              <a:rPr lang="en-CA" smtClean="0"/>
              <a:t>2023-01-26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83AFF9-77B1-4DD6-97A1-D95479C13680}" type="slidenum">
              <a:rPr lang="en-CA" smtClean="0"/>
              <a:t>‹#›</a:t>
            </a:fld>
            <a:endParaRPr lang="en-CA"/>
          </a:p>
        </p:txBody>
      </p:sp>
    </p:spTree>
    <p:extLst>
      <p:ext uri="{BB962C8B-B14F-4D97-AF65-F5344CB8AC3E}">
        <p14:creationId xmlns:p14="http://schemas.microsoft.com/office/powerpoint/2010/main" val="1475449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1" name="Picture Placeholder 7"/>
          <p:cNvSpPr>
            <a:spLocks noGrp="1"/>
          </p:cNvSpPr>
          <p:nvPr>
            <p:ph type="pic" idx="21"/>
          </p:nvPr>
        </p:nvSpPr>
        <p:spPr>
          <a:xfrm>
            <a:off x="0" y="0"/>
            <a:ext cx="12192000" cy="6858000"/>
          </a:xfrm>
          <a:prstGeom prst="rect">
            <a:avLst/>
          </a:prstGeom>
        </p:spPr>
        <p:txBody>
          <a:bodyPr lIns="91439" rIns="91439"/>
          <a:lstStyle/>
          <a:p>
            <a:r>
              <a:rPr lang="en-US" dirty="0"/>
              <a:t>Click icon to add picture</a:t>
            </a:r>
            <a:endParaRPr dirty="0"/>
          </a:p>
        </p:txBody>
      </p:sp>
    </p:spTree>
    <p:extLst>
      <p:ext uri="{BB962C8B-B14F-4D97-AF65-F5344CB8AC3E}">
        <p14:creationId xmlns:p14="http://schemas.microsoft.com/office/powerpoint/2010/main" val="160614334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4B28087-AEFA-431F-B935-FB1DEF05F040}" type="datetimeFigureOut">
              <a:rPr lang="en-CA" smtClean="0"/>
              <a:t>2023-01-26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83AFF9-77B1-4DD6-97A1-D95479C13680}" type="slidenum">
              <a:rPr lang="en-CA" smtClean="0"/>
              <a:t>‹#›</a:t>
            </a:fld>
            <a:endParaRPr lang="en-CA"/>
          </a:p>
        </p:txBody>
      </p:sp>
    </p:spTree>
    <p:extLst>
      <p:ext uri="{BB962C8B-B14F-4D97-AF65-F5344CB8AC3E}">
        <p14:creationId xmlns:p14="http://schemas.microsoft.com/office/powerpoint/2010/main" val="415290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B28087-AEFA-431F-B935-FB1DEF05F040}" type="datetimeFigureOut">
              <a:rPr lang="en-CA" smtClean="0"/>
              <a:t>2023-01-26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83AFF9-77B1-4DD6-97A1-D95479C13680}" type="slidenum">
              <a:rPr lang="en-CA" smtClean="0"/>
              <a:t>‹#›</a:t>
            </a:fld>
            <a:endParaRPr lang="en-CA"/>
          </a:p>
        </p:txBody>
      </p:sp>
    </p:spTree>
    <p:extLst>
      <p:ext uri="{BB962C8B-B14F-4D97-AF65-F5344CB8AC3E}">
        <p14:creationId xmlns:p14="http://schemas.microsoft.com/office/powerpoint/2010/main" val="3906498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4B28087-AEFA-431F-B935-FB1DEF05F040}" type="datetimeFigureOut">
              <a:rPr lang="en-CA" smtClean="0"/>
              <a:t>2023-01-26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983AFF9-77B1-4DD6-97A1-D95479C13680}" type="slidenum">
              <a:rPr lang="en-CA" smtClean="0"/>
              <a:t>‹#›</a:t>
            </a:fld>
            <a:endParaRPr lang="en-CA"/>
          </a:p>
        </p:txBody>
      </p:sp>
    </p:spTree>
    <p:extLst>
      <p:ext uri="{BB962C8B-B14F-4D97-AF65-F5344CB8AC3E}">
        <p14:creationId xmlns:p14="http://schemas.microsoft.com/office/powerpoint/2010/main" val="49790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4B28087-AEFA-431F-B935-FB1DEF05F040}" type="datetimeFigureOut">
              <a:rPr lang="en-CA" smtClean="0"/>
              <a:t>2023-01-26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983AFF9-77B1-4DD6-97A1-D95479C13680}" type="slidenum">
              <a:rPr lang="en-CA" smtClean="0"/>
              <a:t>‹#›</a:t>
            </a:fld>
            <a:endParaRPr lang="en-CA"/>
          </a:p>
        </p:txBody>
      </p:sp>
    </p:spTree>
    <p:extLst>
      <p:ext uri="{BB962C8B-B14F-4D97-AF65-F5344CB8AC3E}">
        <p14:creationId xmlns:p14="http://schemas.microsoft.com/office/powerpoint/2010/main" val="18095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4B28087-AEFA-431F-B935-FB1DEF05F040}" type="datetimeFigureOut">
              <a:rPr lang="en-CA" smtClean="0"/>
              <a:t>2023-01-26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983AFF9-77B1-4DD6-97A1-D95479C13680}" type="slidenum">
              <a:rPr lang="en-CA" smtClean="0"/>
              <a:t>‹#›</a:t>
            </a:fld>
            <a:endParaRPr lang="en-CA"/>
          </a:p>
        </p:txBody>
      </p:sp>
    </p:spTree>
    <p:extLst>
      <p:ext uri="{BB962C8B-B14F-4D97-AF65-F5344CB8AC3E}">
        <p14:creationId xmlns:p14="http://schemas.microsoft.com/office/powerpoint/2010/main" val="55834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28087-AEFA-431F-B935-FB1DEF05F040}" type="datetimeFigureOut">
              <a:rPr lang="en-CA" smtClean="0"/>
              <a:t>2023-01-26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983AFF9-77B1-4DD6-97A1-D95479C13680}" type="slidenum">
              <a:rPr lang="en-CA" smtClean="0"/>
              <a:t>‹#›</a:t>
            </a:fld>
            <a:endParaRPr lang="en-CA"/>
          </a:p>
        </p:txBody>
      </p:sp>
    </p:spTree>
    <p:extLst>
      <p:ext uri="{BB962C8B-B14F-4D97-AF65-F5344CB8AC3E}">
        <p14:creationId xmlns:p14="http://schemas.microsoft.com/office/powerpoint/2010/main" val="267869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B28087-AEFA-431F-B935-FB1DEF05F040}" type="datetimeFigureOut">
              <a:rPr lang="en-CA" smtClean="0"/>
              <a:t>2023-01-26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983AFF9-77B1-4DD6-97A1-D95479C13680}" type="slidenum">
              <a:rPr lang="en-CA" smtClean="0"/>
              <a:t>‹#›</a:t>
            </a:fld>
            <a:endParaRPr lang="en-CA"/>
          </a:p>
        </p:txBody>
      </p:sp>
    </p:spTree>
    <p:extLst>
      <p:ext uri="{BB962C8B-B14F-4D97-AF65-F5344CB8AC3E}">
        <p14:creationId xmlns:p14="http://schemas.microsoft.com/office/powerpoint/2010/main" val="402460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B28087-AEFA-431F-B935-FB1DEF05F040}" type="datetimeFigureOut">
              <a:rPr lang="en-CA" smtClean="0"/>
              <a:t>2023-01-26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983AFF9-77B1-4DD6-97A1-D95479C13680}" type="slidenum">
              <a:rPr lang="en-CA" smtClean="0"/>
              <a:t>‹#›</a:t>
            </a:fld>
            <a:endParaRPr lang="en-CA"/>
          </a:p>
        </p:txBody>
      </p:sp>
    </p:spTree>
    <p:extLst>
      <p:ext uri="{BB962C8B-B14F-4D97-AF65-F5344CB8AC3E}">
        <p14:creationId xmlns:p14="http://schemas.microsoft.com/office/powerpoint/2010/main" val="1212165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28087-AEFA-431F-B935-FB1DEF05F040}" type="datetimeFigureOut">
              <a:rPr lang="en-CA" smtClean="0"/>
              <a:t>2023-01-26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3AFF9-77B1-4DD6-97A1-D95479C13680}" type="slidenum">
              <a:rPr lang="en-CA" smtClean="0"/>
              <a:t>‹#›</a:t>
            </a:fld>
            <a:endParaRPr lang="en-CA"/>
          </a:p>
        </p:txBody>
      </p:sp>
    </p:spTree>
    <p:extLst>
      <p:ext uri="{BB962C8B-B14F-4D97-AF65-F5344CB8AC3E}">
        <p14:creationId xmlns:p14="http://schemas.microsoft.com/office/powerpoint/2010/main" val="1808848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emf"/><Relationship Id="rId4" Type="http://schemas.openxmlformats.org/officeDocument/2006/relationships/hyperlink" Target="https://zoom.us/j/98895070176?pwd=dm1YT2YzUU5MelBySk1CRWFqcmlUdz09"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6.png"/><Relationship Id="rId12" Type="http://schemas.openxmlformats.org/officeDocument/2006/relationships/image" Target="../media/image1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6.xml"/><Relationship Id="rId11" Type="http://schemas.openxmlformats.org/officeDocument/2006/relationships/image" Target="../media/image13.png"/><Relationship Id="rId5" Type="http://schemas.openxmlformats.org/officeDocument/2006/relationships/slideLayout" Target="../slideLayouts/slideLayout2.xml"/><Relationship Id="rId10" Type="http://schemas.openxmlformats.org/officeDocument/2006/relationships/image" Target="../media/image12.png"/><Relationship Id="rId4" Type="http://schemas.openxmlformats.org/officeDocument/2006/relationships/tags" Target="../tags/tag4.xm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8.png"/><Relationship Id="rId3" Type="http://schemas.openxmlformats.org/officeDocument/2006/relationships/tags" Target="../tags/tag7.xml"/><Relationship Id="rId7" Type="http://schemas.openxmlformats.org/officeDocument/2006/relationships/image" Target="../media/image9.jpg"/><Relationship Id="rId12" Type="http://schemas.openxmlformats.org/officeDocument/2006/relationships/image" Target="../media/image1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8.xml"/><Relationship Id="rId11" Type="http://schemas.openxmlformats.org/officeDocument/2006/relationships/image" Target="../media/image16.png"/><Relationship Id="rId5" Type="http://schemas.openxmlformats.org/officeDocument/2006/relationships/slideLayout" Target="../slideLayouts/slideLayout6.xml"/><Relationship Id="rId10" Type="http://schemas.openxmlformats.org/officeDocument/2006/relationships/image" Target="../media/image15.png"/><Relationship Id="rId4" Type="http://schemas.openxmlformats.org/officeDocument/2006/relationships/tags" Target="../tags/tag8.xm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justice.gc.ca/eng/fl-df/help-aide/"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mailto:RSDFV_DRSVF@justice.gc.ca"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family.justice.gc.ca/"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www.eventbrite.ca/e/substance-use-coercion-and-ipv-survivors-in-family-court-tickets-517912408957"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justice.gc.ca/eng/rp-pr/jr/can-peut/index.html" TargetMode="External"/><Relationship Id="rId5" Type="http://schemas.openxmlformats.org/officeDocument/2006/relationships/image" Target="../media/image9.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89EF9B-5D29-164F-9A9B-5E02615272E0}"/>
              </a:ext>
              <a:ext uri="{C183D7F6-B498-43B3-948B-1728B52AA6E4}">
                <adec:decorative xmlns:adec="http://schemas.microsoft.com/office/drawing/2017/decorative" val="1"/>
              </a:ext>
            </a:extLst>
          </p:cNvPr>
          <p:cNvSpPr/>
          <p:nvPr/>
        </p:nvSpPr>
        <p:spPr>
          <a:xfrm>
            <a:off x="0" y="5983671"/>
            <a:ext cx="12192000" cy="861772"/>
          </a:xfrm>
          <a:prstGeom prst="rect">
            <a:avLst/>
          </a:prstGeom>
          <a:solidFill>
            <a:srgbClr val="F6DA8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hangingPunct="0"/>
            <a:endParaRPr lang="en-CA" sz="2400" dirty="0">
              <a:solidFill>
                <a:srgbClr val="000000"/>
              </a:solidFill>
              <a:latin typeface="+mj-lt"/>
              <a:ea typeface="+mj-ea"/>
              <a:cs typeface="+mj-cs"/>
              <a:sym typeface="Open Sans"/>
            </a:endParaRPr>
          </a:p>
          <a:p>
            <a:pPr defTabSz="609585" hangingPunct="0"/>
            <a:endParaRPr lang="en-CR" sz="2400">
              <a:solidFill>
                <a:srgbClr val="000000"/>
              </a:solidFill>
              <a:latin typeface="+mj-lt"/>
              <a:ea typeface="+mj-ea"/>
              <a:cs typeface="+mj-cs"/>
              <a:sym typeface="Open Sans"/>
            </a:endParaRPr>
          </a:p>
        </p:txBody>
      </p:sp>
      <p:sp>
        <p:nvSpPr>
          <p:cNvPr id="7" name="Rectangle 6">
            <a:extLst>
              <a:ext uri="{FF2B5EF4-FFF2-40B4-BE49-F238E27FC236}">
                <a16:creationId xmlns:a16="http://schemas.microsoft.com/office/drawing/2014/main" id="{741CA678-A6E1-0247-B7BA-C54DB5031FB2}"/>
              </a:ext>
              <a:ext uri="{C183D7F6-B498-43B3-948B-1728B52AA6E4}">
                <adec:decorative xmlns:adec="http://schemas.microsoft.com/office/drawing/2017/decorative" val="1"/>
              </a:ext>
            </a:extLst>
          </p:cNvPr>
          <p:cNvSpPr/>
          <p:nvPr/>
        </p:nvSpPr>
        <p:spPr>
          <a:xfrm>
            <a:off x="0" y="-347566"/>
            <a:ext cx="12192000" cy="6401750"/>
          </a:xfrm>
          <a:prstGeom prst="rect">
            <a:avLst/>
          </a:prstGeom>
          <a:solidFill>
            <a:srgbClr val="80143B"/>
          </a:solidFill>
          <a:ln w="12700" cap="flat">
            <a:noFill/>
            <a:prstDash val="solid"/>
            <a:miter lim="800000"/>
          </a:ln>
          <a:effectLst>
            <a:outerShdw blurRad="50800" dist="38100" dir="2700000" algn="tl" rotWithShape="0">
              <a:prstClr val="black">
                <a:alpha val="3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R" sz="2400">
              <a:solidFill>
                <a:srgbClr val="000000"/>
              </a:solidFill>
              <a:latin typeface="+mj-lt"/>
              <a:ea typeface="+mj-ea"/>
              <a:cs typeface="+mj-cs"/>
              <a:sym typeface="Open Sans"/>
            </a:endParaRPr>
          </a:p>
        </p:txBody>
      </p:sp>
      <p:pic>
        <p:nvPicPr>
          <p:cNvPr id="16" name="Picture 15" descr="Icon&#10;&#10;Description automatically generated">
            <a:extLst>
              <a:ext uri="{FF2B5EF4-FFF2-40B4-BE49-F238E27FC236}">
                <a16:creationId xmlns:a16="http://schemas.microsoft.com/office/drawing/2014/main" id="{D566B6BA-AB34-F74C-95FD-108852A50299}"/>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l="7834" r="39176" b="14222"/>
          <a:stretch/>
        </p:blipFill>
        <p:spPr>
          <a:xfrm>
            <a:off x="-132784" y="-20519"/>
            <a:ext cx="6784707" cy="5747657"/>
          </a:xfrm>
          <a:prstGeom prst="rect">
            <a:avLst/>
          </a:prstGeom>
        </p:spPr>
      </p:pic>
      <p:sp>
        <p:nvSpPr>
          <p:cNvPr id="10" name="TextBox 9">
            <a:extLst>
              <a:ext uri="{FF2B5EF4-FFF2-40B4-BE49-F238E27FC236}">
                <a16:creationId xmlns:a16="http://schemas.microsoft.com/office/drawing/2014/main" id="{AB728BDF-14CD-5145-8BA2-BED3C832791F}"/>
              </a:ext>
            </a:extLst>
          </p:cNvPr>
          <p:cNvSpPr txBox="1"/>
          <p:nvPr/>
        </p:nvSpPr>
        <p:spPr>
          <a:xfrm>
            <a:off x="12638315" y="1621973"/>
            <a:ext cx="123173" cy="49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hangingPunct="0"/>
            <a:endParaRPr lang="en-CR" sz="2400">
              <a:solidFill>
                <a:srgbClr val="000000"/>
              </a:solidFill>
              <a:latin typeface="+mj-lt"/>
              <a:ea typeface="+mj-ea"/>
              <a:cs typeface="+mj-cs"/>
              <a:sym typeface="Open Sans"/>
            </a:endParaRPr>
          </a:p>
        </p:txBody>
      </p:sp>
      <p:sp>
        <p:nvSpPr>
          <p:cNvPr id="11" name="TextBox 10">
            <a:extLst>
              <a:ext uri="{FF2B5EF4-FFF2-40B4-BE49-F238E27FC236}">
                <a16:creationId xmlns:a16="http://schemas.microsoft.com/office/drawing/2014/main" id="{2E80F82F-12C8-7B44-B1C5-C5F7AA8A7107}"/>
              </a:ext>
            </a:extLst>
          </p:cNvPr>
          <p:cNvSpPr txBox="1"/>
          <p:nvPr/>
        </p:nvSpPr>
        <p:spPr>
          <a:xfrm>
            <a:off x="-171073" y="6168337"/>
            <a:ext cx="12192000" cy="49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a:r>
              <a:rPr lang="en-US" sz="2400" dirty="0">
                <a:solidFill>
                  <a:schemeClr val="tx1">
                    <a:lumMod val="85000"/>
                    <a:lumOff val="15000"/>
                  </a:schemeClr>
                </a:solidFill>
                <a:latin typeface="Georgia" panose="02040502050405020303" pitchFamily="18" charset="0"/>
              </a:rPr>
              <a:t>Supporting the Health of Survivors of Family Violence in Family Law Proceedings</a:t>
            </a:r>
          </a:p>
        </p:txBody>
      </p:sp>
      <p:sp>
        <p:nvSpPr>
          <p:cNvPr id="39" name="TextBox 38">
            <a:extLst>
              <a:ext uri="{FF2B5EF4-FFF2-40B4-BE49-F238E27FC236}">
                <a16:creationId xmlns:a16="http://schemas.microsoft.com/office/drawing/2014/main" id="{F8896BC6-AD05-2E4F-90FD-3D089678BBFD}"/>
              </a:ext>
            </a:extLst>
          </p:cNvPr>
          <p:cNvSpPr txBox="1"/>
          <p:nvPr/>
        </p:nvSpPr>
        <p:spPr>
          <a:xfrm>
            <a:off x="561818" y="1885578"/>
            <a:ext cx="10997013" cy="20930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r"/>
            <a:r>
              <a:rPr lang="en-US" sz="5333" dirty="0">
                <a:solidFill>
                  <a:schemeClr val="bg1"/>
                </a:solidFill>
                <a:latin typeface="Georgia"/>
              </a:rPr>
              <a:t>HELP Toolkit Webinar</a:t>
            </a:r>
          </a:p>
          <a:p>
            <a:pPr algn="r"/>
            <a:br>
              <a:rPr lang="en-US" sz="1867" dirty="0">
                <a:solidFill>
                  <a:schemeClr val="bg1"/>
                </a:solidFill>
                <a:latin typeface="Calibri Light"/>
                <a:cs typeface="Calibri Light"/>
              </a:rPr>
            </a:br>
            <a:r>
              <a:rPr lang="en-US" sz="1867" dirty="0">
                <a:solidFill>
                  <a:schemeClr val="bg1"/>
                </a:solidFill>
                <a:latin typeface="Calibri Light"/>
                <a:cs typeface="Calibri Light"/>
              </a:rPr>
              <a:t> </a:t>
            </a:r>
            <a:r>
              <a:rPr lang="en-US" sz="1867" dirty="0">
                <a:solidFill>
                  <a:schemeClr val="bg1"/>
                </a:solidFill>
                <a:cs typeface="Calibri Light"/>
              </a:rPr>
              <a:t>January 26</a:t>
            </a:r>
            <a:r>
              <a:rPr lang="en-US" sz="1867" baseline="30000" dirty="0">
                <a:solidFill>
                  <a:schemeClr val="bg1"/>
                </a:solidFill>
                <a:cs typeface="Calibri Light"/>
              </a:rPr>
              <a:t>th</a:t>
            </a:r>
            <a:r>
              <a:rPr lang="en-US" sz="1867" dirty="0">
                <a:solidFill>
                  <a:schemeClr val="bg1"/>
                </a:solidFill>
                <a:cs typeface="Calibri Light"/>
              </a:rPr>
              <a:t> 2023</a:t>
            </a:r>
            <a:br>
              <a:rPr lang="en-US" sz="1867" dirty="0">
                <a:solidFill>
                  <a:schemeClr val="bg1"/>
                </a:solidFill>
                <a:cs typeface="Calibri Light"/>
              </a:rPr>
            </a:br>
            <a:endParaRPr lang="en-US" sz="1867" dirty="0">
              <a:solidFill>
                <a:schemeClr val="bg1"/>
              </a:solidFill>
              <a:cs typeface="Calibri Light"/>
            </a:endParaRPr>
          </a:p>
          <a:p>
            <a:pPr algn="r"/>
            <a:endParaRPr lang="en-CA" sz="1867" dirty="0">
              <a:solidFill>
                <a:schemeClr val="bg1"/>
              </a:solidFill>
              <a:latin typeface="Calibri Light" panose="020F0302020204030204" pitchFamily="34" charset="0"/>
              <a:ea typeface="Calibri" panose="020F05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endParaRPr>
          </a:p>
        </p:txBody>
      </p:sp>
      <p:pic>
        <p:nvPicPr>
          <p:cNvPr id="17" name="Picture 16" descr="Alliance of Canadian Research Centres&#10;">
            <a:extLst>
              <a:ext uri="{FF2B5EF4-FFF2-40B4-BE49-F238E27FC236}">
                <a16:creationId xmlns:a16="http://schemas.microsoft.com/office/drawing/2014/main" id="{BF738315-C50D-8E40-8990-D34FFC75310A}"/>
              </a:ext>
            </a:extLst>
          </p:cNvPr>
          <p:cNvPicPr>
            <a:picLocks noChangeAspect="1"/>
          </p:cNvPicPr>
          <p:nvPr/>
        </p:nvPicPr>
        <p:blipFill>
          <a:blip r:embed="rId5"/>
          <a:stretch>
            <a:fillRect/>
          </a:stretch>
        </p:blipFill>
        <p:spPr>
          <a:xfrm>
            <a:off x="8163339" y="308952"/>
            <a:ext cx="3395492" cy="1196912"/>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7"/>
          <a:stretch>
            <a:fillRect/>
          </a:stretch>
        </p:blipFill>
        <p:spPr>
          <a:xfrm rot="10800000">
            <a:off x="0" y="0"/>
            <a:ext cx="12192000" cy="6867151"/>
          </a:xfrm>
          <a:prstGeom prst="rect">
            <a:avLst/>
          </a:prstGeom>
        </p:spPr>
      </p:pic>
      <p:sp>
        <p:nvSpPr>
          <p:cNvPr id="5" name="Rectangle 4"/>
          <p:cNvSpPr/>
          <p:nvPr/>
        </p:nvSpPr>
        <p:spPr>
          <a:xfrm>
            <a:off x="6728346" y="6186115"/>
            <a:ext cx="5463654" cy="681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itle 2"/>
          <p:cNvSpPr txBox="1">
            <a:spLocks/>
          </p:cNvSpPr>
          <p:nvPr/>
        </p:nvSpPr>
        <p:spPr>
          <a:xfrm>
            <a:off x="1952200" y="330878"/>
            <a:ext cx="6140265" cy="694176"/>
          </a:xfrm>
        </p:spPr>
        <p:txBody>
          <a:bodyPr anchor="b"/>
          <a:lstStyle>
            <a:lvl1pPr algn="ctr" defTabSz="685800" rtl="0" eaLnBrk="1" latinLnBrk="0" hangingPunct="1">
              <a:lnSpc>
                <a:spcPct val="90000"/>
              </a:lnSpc>
              <a:spcBef>
                <a:spcPct val="0"/>
              </a:spcBef>
              <a:buNone/>
              <a:defRPr sz="4500" b="1" kern="1200">
                <a:solidFill>
                  <a:schemeClr val="tx1"/>
                </a:solidFill>
                <a:latin typeface="+mj-lt"/>
                <a:ea typeface="+mj-ea"/>
                <a:cs typeface="+mj-cs"/>
              </a:defRPr>
            </a:lvl1pPr>
          </a:lstStyle>
          <a:p>
            <a:r>
              <a:rPr lang="en-CA" sz="3600" dirty="0">
                <a:solidFill>
                  <a:srgbClr val="0D1E42"/>
                </a:solidFill>
                <a:latin typeface="+mn-lt"/>
              </a:rPr>
              <a:t>Purpose and Overview of Tool</a:t>
            </a:r>
          </a:p>
        </p:txBody>
      </p:sp>
      <p:sp>
        <p:nvSpPr>
          <p:cNvPr id="9" name="Rectangle: Rounded Corners 123">
            <a:extLst>
              <a:ext uri="{FF2B5EF4-FFF2-40B4-BE49-F238E27FC236}">
                <a16:creationId xmlns:a16="http://schemas.microsoft.com/office/drawing/2014/main" id="{6FC88E1D-7D6D-4742-B0B4-17CF147A16BE}"/>
              </a:ext>
            </a:extLst>
          </p:cNvPr>
          <p:cNvSpPr/>
          <p:nvPr/>
        </p:nvSpPr>
        <p:spPr>
          <a:xfrm>
            <a:off x="726372" y="1143195"/>
            <a:ext cx="2633990" cy="2016831"/>
          </a:xfrm>
          <a:prstGeom prst="roundRect">
            <a:avLst>
              <a:gd name="adj" fmla="val 10059"/>
            </a:avLst>
          </a:prstGeom>
          <a:solidFill>
            <a:srgbClr val="761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p:cNvSpPr txBox="1"/>
          <p:nvPr/>
        </p:nvSpPr>
        <p:spPr>
          <a:xfrm>
            <a:off x="968839" y="2126575"/>
            <a:ext cx="2125159" cy="830997"/>
          </a:xfrm>
          <a:prstGeom prst="rect">
            <a:avLst/>
          </a:prstGeom>
          <a:noFill/>
        </p:spPr>
        <p:txBody>
          <a:bodyPr wrap="square" rtlCol="0">
            <a:spAutoFit/>
          </a:bodyPr>
          <a:lstStyle/>
          <a:p>
            <a:pPr algn="ctr"/>
            <a:r>
              <a:rPr lang="en-CA" sz="1600" b="1" dirty="0">
                <a:solidFill>
                  <a:schemeClr val="bg1"/>
                </a:solidFill>
              </a:rPr>
              <a:t>fills a gap identified in prior research (Luke’s Place, etc.)</a:t>
            </a:r>
          </a:p>
        </p:txBody>
      </p:sp>
      <p:grpSp>
        <p:nvGrpSpPr>
          <p:cNvPr id="25" name="Group 24">
            <a:extLst>
              <a:ext uri="{FF2B5EF4-FFF2-40B4-BE49-F238E27FC236}">
                <a16:creationId xmlns:a16="http://schemas.microsoft.com/office/drawing/2014/main" id="{1899B107-D795-4EA9-9EFB-D8537D0F4B15}"/>
              </a:ext>
            </a:extLst>
          </p:cNvPr>
          <p:cNvGrpSpPr/>
          <p:nvPr/>
        </p:nvGrpSpPr>
        <p:grpSpPr>
          <a:xfrm>
            <a:off x="1668840" y="1346979"/>
            <a:ext cx="656677" cy="682531"/>
            <a:chOff x="5995988" y="2712903"/>
            <a:chExt cx="2457450" cy="2587625"/>
          </a:xfrm>
        </p:grpSpPr>
        <p:sp>
          <p:nvSpPr>
            <p:cNvPr id="26" name="Freeform 6">
              <a:extLst>
                <a:ext uri="{FF2B5EF4-FFF2-40B4-BE49-F238E27FC236}">
                  <a16:creationId xmlns:a16="http://schemas.microsoft.com/office/drawing/2014/main" id="{D1DBA155-D4AA-48B5-BF2E-7A40D43D754D}"/>
                </a:ext>
              </a:extLst>
            </p:cNvPr>
            <p:cNvSpPr>
              <a:spLocks/>
            </p:cNvSpPr>
            <p:nvPr/>
          </p:nvSpPr>
          <p:spPr bwMode="auto">
            <a:xfrm>
              <a:off x="5995988" y="2712903"/>
              <a:ext cx="2457450" cy="2587625"/>
            </a:xfrm>
            <a:custGeom>
              <a:avLst/>
              <a:gdLst>
                <a:gd name="T0" fmla="*/ 707 w 771"/>
                <a:gd name="T1" fmla="*/ 219 h 812"/>
                <a:gd name="T2" fmla="*/ 760 w 771"/>
                <a:gd name="T3" fmla="*/ 369 h 812"/>
                <a:gd name="T4" fmla="*/ 685 w 771"/>
                <a:gd name="T5" fmla="*/ 634 h 812"/>
                <a:gd name="T6" fmla="*/ 197 w 771"/>
                <a:gd name="T7" fmla="*/ 707 h 812"/>
                <a:gd name="T8" fmla="*/ 97 w 771"/>
                <a:gd name="T9" fmla="*/ 220 h 812"/>
                <a:gd name="T10" fmla="*/ 594 w 771"/>
                <a:gd name="T11" fmla="*/ 106 h 812"/>
                <a:gd name="T12" fmla="*/ 552 w 771"/>
                <a:gd name="T13" fmla="*/ 147 h 812"/>
                <a:gd name="T14" fmla="*/ 509 w 771"/>
                <a:gd name="T15" fmla="*/ 128 h 812"/>
                <a:gd name="T16" fmla="*/ 454 w 771"/>
                <a:gd name="T17" fmla="*/ 113 h 812"/>
                <a:gd name="T18" fmla="*/ 372 w 771"/>
                <a:gd name="T19" fmla="*/ 110 h 812"/>
                <a:gd name="T20" fmla="*/ 241 w 771"/>
                <a:gd name="T21" fmla="*/ 155 h 812"/>
                <a:gd name="T22" fmla="*/ 147 w 771"/>
                <a:gd name="T23" fmla="*/ 249 h 812"/>
                <a:gd name="T24" fmla="*/ 115 w 771"/>
                <a:gd name="T25" fmla="*/ 317 h 812"/>
                <a:gd name="T26" fmla="*/ 103 w 771"/>
                <a:gd name="T27" fmla="*/ 366 h 812"/>
                <a:gd name="T28" fmla="*/ 102 w 771"/>
                <a:gd name="T29" fmla="*/ 450 h 812"/>
                <a:gd name="T30" fmla="*/ 124 w 771"/>
                <a:gd name="T31" fmla="*/ 528 h 812"/>
                <a:gd name="T32" fmla="*/ 209 w 771"/>
                <a:gd name="T33" fmla="*/ 643 h 812"/>
                <a:gd name="T34" fmla="*/ 295 w 771"/>
                <a:gd name="T35" fmla="*/ 694 h 812"/>
                <a:gd name="T36" fmla="*/ 357 w 771"/>
                <a:gd name="T37" fmla="*/ 710 h 812"/>
                <a:gd name="T38" fmla="*/ 439 w 771"/>
                <a:gd name="T39" fmla="*/ 711 h 812"/>
                <a:gd name="T40" fmla="*/ 512 w 771"/>
                <a:gd name="T41" fmla="*/ 693 h 812"/>
                <a:gd name="T42" fmla="*/ 585 w 771"/>
                <a:gd name="T43" fmla="*/ 652 h 812"/>
                <a:gd name="T44" fmla="*/ 644 w 771"/>
                <a:gd name="T45" fmla="*/ 592 h 812"/>
                <a:gd name="T46" fmla="*/ 677 w 771"/>
                <a:gd name="T47" fmla="*/ 536 h 812"/>
                <a:gd name="T48" fmla="*/ 696 w 771"/>
                <a:gd name="T49" fmla="*/ 482 h 812"/>
                <a:gd name="T50" fmla="*/ 704 w 771"/>
                <a:gd name="T51" fmla="*/ 432 h 812"/>
                <a:gd name="T52" fmla="*/ 702 w 771"/>
                <a:gd name="T53" fmla="*/ 374 h 812"/>
                <a:gd name="T54" fmla="*/ 695 w 771"/>
                <a:gd name="T55" fmla="*/ 334 h 812"/>
                <a:gd name="T56" fmla="*/ 666 w 771"/>
                <a:gd name="T57" fmla="*/ 264 h 812"/>
                <a:gd name="T58" fmla="*/ 667 w 771"/>
                <a:gd name="T59" fmla="*/ 258 h 812"/>
                <a:gd name="T60" fmla="*/ 703 w 771"/>
                <a:gd name="T61" fmla="*/ 222 h 812"/>
                <a:gd name="T62" fmla="*/ 707 w 771"/>
                <a:gd name="T63" fmla="*/ 21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7" name="Freeform 7">
              <a:extLst>
                <a:ext uri="{FF2B5EF4-FFF2-40B4-BE49-F238E27FC236}">
                  <a16:creationId xmlns:a16="http://schemas.microsoft.com/office/drawing/2014/main" id="{5A629A84-9517-470E-BA98-E29C8E0D6428}"/>
                </a:ext>
              </a:extLst>
            </p:cNvPr>
            <p:cNvSpPr>
              <a:spLocks/>
            </p:cNvSpPr>
            <p:nvPr/>
          </p:nvSpPr>
          <p:spPr bwMode="auto">
            <a:xfrm>
              <a:off x="6515101" y="3270116"/>
              <a:ext cx="1450975" cy="1435100"/>
            </a:xfrm>
            <a:custGeom>
              <a:avLst/>
              <a:gdLst>
                <a:gd name="T0" fmla="*/ 350 w 455"/>
                <a:gd name="T1" fmla="*/ 54 h 450"/>
                <a:gd name="T2" fmla="*/ 311 w 455"/>
                <a:gd name="T3" fmla="*/ 93 h 450"/>
                <a:gd name="T4" fmla="*/ 305 w 455"/>
                <a:gd name="T5" fmla="*/ 94 h 450"/>
                <a:gd name="T6" fmla="*/ 262 w 455"/>
                <a:gd name="T7" fmla="*/ 81 h 450"/>
                <a:gd name="T8" fmla="*/ 210 w 455"/>
                <a:gd name="T9" fmla="*/ 82 h 450"/>
                <a:gd name="T10" fmla="*/ 148 w 455"/>
                <a:gd name="T11" fmla="*/ 109 h 450"/>
                <a:gd name="T12" fmla="*/ 103 w 455"/>
                <a:gd name="T13" fmla="*/ 160 h 450"/>
                <a:gd name="T14" fmla="*/ 84 w 455"/>
                <a:gd name="T15" fmla="*/ 216 h 450"/>
                <a:gd name="T16" fmla="*/ 90 w 455"/>
                <a:gd name="T17" fmla="*/ 283 h 450"/>
                <a:gd name="T18" fmla="*/ 154 w 455"/>
                <a:gd name="T19" fmla="*/ 367 h 450"/>
                <a:gd name="T20" fmla="*/ 225 w 455"/>
                <a:gd name="T21" fmla="*/ 392 h 450"/>
                <a:gd name="T22" fmla="*/ 302 w 455"/>
                <a:gd name="T23" fmla="*/ 379 h 450"/>
                <a:gd name="T24" fmla="*/ 364 w 455"/>
                <a:gd name="T25" fmla="*/ 330 h 450"/>
                <a:gd name="T26" fmla="*/ 391 w 455"/>
                <a:gd name="T27" fmla="*/ 273 h 450"/>
                <a:gd name="T28" fmla="*/ 395 w 455"/>
                <a:gd name="T29" fmla="*/ 223 h 450"/>
                <a:gd name="T30" fmla="*/ 380 w 455"/>
                <a:gd name="T31" fmla="*/ 167 h 450"/>
                <a:gd name="T32" fmla="*/ 422 w 455"/>
                <a:gd name="T33" fmla="*/ 125 h 450"/>
                <a:gd name="T34" fmla="*/ 453 w 455"/>
                <a:gd name="T35" fmla="*/ 242 h 450"/>
                <a:gd name="T36" fmla="*/ 418 w 455"/>
                <a:gd name="T37" fmla="*/ 354 h 450"/>
                <a:gd name="T38" fmla="*/ 235 w 455"/>
                <a:gd name="T39" fmla="*/ 450 h 450"/>
                <a:gd name="T40" fmla="*/ 85 w 455"/>
                <a:gd name="T41" fmla="*/ 385 h 450"/>
                <a:gd name="T42" fmla="*/ 95 w 455"/>
                <a:gd name="T43" fmla="*/ 78 h 450"/>
                <a:gd name="T44" fmla="*/ 350 w 455"/>
                <a:gd name="T45" fmla="*/ 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8" name="Freeform 8">
              <a:extLst>
                <a:ext uri="{FF2B5EF4-FFF2-40B4-BE49-F238E27FC236}">
                  <a16:creationId xmlns:a16="http://schemas.microsoft.com/office/drawing/2014/main" id="{7A18DDE4-477F-442F-A33A-C71A73B94566}"/>
                </a:ext>
              </a:extLst>
            </p:cNvPr>
            <p:cNvSpPr>
              <a:spLocks/>
            </p:cNvSpPr>
            <p:nvPr/>
          </p:nvSpPr>
          <p:spPr bwMode="auto">
            <a:xfrm>
              <a:off x="7040563" y="2874828"/>
              <a:ext cx="1381125" cy="1384300"/>
            </a:xfrm>
            <a:custGeom>
              <a:avLst/>
              <a:gdLst>
                <a:gd name="T0" fmla="*/ 363 w 433"/>
                <a:gd name="T1" fmla="*/ 0 h 434"/>
                <a:gd name="T2" fmla="*/ 363 w 433"/>
                <a:gd name="T3" fmla="*/ 71 h 434"/>
                <a:gd name="T4" fmla="*/ 432 w 433"/>
                <a:gd name="T5" fmla="*/ 71 h 434"/>
                <a:gd name="T6" fmla="*/ 433 w 433"/>
                <a:gd name="T7" fmla="*/ 73 h 434"/>
                <a:gd name="T8" fmla="*/ 408 w 433"/>
                <a:gd name="T9" fmla="*/ 98 h 434"/>
                <a:gd name="T10" fmla="*/ 303 w 433"/>
                <a:gd name="T11" fmla="*/ 203 h 434"/>
                <a:gd name="T12" fmla="*/ 292 w 433"/>
                <a:gd name="T13" fmla="*/ 207 h 434"/>
                <a:gd name="T14" fmla="*/ 262 w 433"/>
                <a:gd name="T15" fmla="*/ 208 h 434"/>
                <a:gd name="T16" fmla="*/ 255 w 433"/>
                <a:gd name="T17" fmla="*/ 210 h 434"/>
                <a:gd name="T18" fmla="*/ 176 w 433"/>
                <a:gd name="T19" fmla="*/ 289 h 434"/>
                <a:gd name="T20" fmla="*/ 141 w 433"/>
                <a:gd name="T21" fmla="*/ 325 h 434"/>
                <a:gd name="T22" fmla="*/ 140 w 433"/>
                <a:gd name="T23" fmla="*/ 330 h 434"/>
                <a:gd name="T24" fmla="*/ 146 w 433"/>
                <a:gd name="T25" fmla="*/ 354 h 434"/>
                <a:gd name="T26" fmla="*/ 121 w 433"/>
                <a:gd name="T27" fmla="*/ 415 h 434"/>
                <a:gd name="T28" fmla="*/ 67 w 433"/>
                <a:gd name="T29" fmla="*/ 432 h 434"/>
                <a:gd name="T30" fmla="*/ 12 w 433"/>
                <a:gd name="T31" fmla="*/ 397 h 434"/>
                <a:gd name="T32" fmla="*/ 4 w 433"/>
                <a:gd name="T33" fmla="*/ 342 h 434"/>
                <a:gd name="T34" fmla="*/ 46 w 433"/>
                <a:gd name="T35" fmla="*/ 294 h 434"/>
                <a:gd name="T36" fmla="*/ 105 w 433"/>
                <a:gd name="T37" fmla="*/ 295 h 434"/>
                <a:gd name="T38" fmla="*/ 110 w 433"/>
                <a:gd name="T39" fmla="*/ 293 h 434"/>
                <a:gd name="T40" fmla="*/ 191 w 433"/>
                <a:gd name="T41" fmla="*/ 213 h 434"/>
                <a:gd name="T42" fmla="*/ 223 w 433"/>
                <a:gd name="T43" fmla="*/ 181 h 434"/>
                <a:gd name="T44" fmla="*/ 227 w 433"/>
                <a:gd name="T45" fmla="*/ 171 h 434"/>
                <a:gd name="T46" fmla="*/ 227 w 433"/>
                <a:gd name="T47" fmla="*/ 143 h 434"/>
                <a:gd name="T48" fmla="*/ 231 w 433"/>
                <a:gd name="T49" fmla="*/ 131 h 434"/>
                <a:gd name="T50" fmla="*/ 360 w 433"/>
                <a:gd name="T51" fmla="*/ 3 h 434"/>
                <a:gd name="T52" fmla="*/ 363 w 433"/>
                <a:gd name="T5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3" h="434">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pic>
        <p:nvPicPr>
          <p:cNvPr id="35" name="Picture 34"/>
          <p:cNvPicPr/>
          <p:nvPr/>
        </p:nvPicPr>
        <p:blipFill>
          <a:blip r:embed="rId8" cstate="print">
            <a:extLst>
              <a:ext uri="{28A0092B-C50C-407E-A947-70E740481C1C}">
                <a14:useLocalDpi xmlns:a14="http://schemas.microsoft.com/office/drawing/2010/main" val="0"/>
              </a:ext>
            </a:extLst>
          </a:blip>
          <a:stretch>
            <a:fillRect/>
          </a:stretch>
        </p:blipFill>
        <p:spPr>
          <a:xfrm rot="2632508">
            <a:off x="11133766" y="5881366"/>
            <a:ext cx="927517" cy="975902"/>
          </a:xfrm>
          <a:prstGeom prst="rect">
            <a:avLst/>
          </a:prstGeom>
        </p:spPr>
      </p:pic>
      <p:sp>
        <p:nvSpPr>
          <p:cNvPr id="36" name="Slide Number Placeholder 1"/>
          <p:cNvSpPr txBox="1">
            <a:spLocks/>
          </p:cNvSpPr>
          <p:nvPr/>
        </p:nvSpPr>
        <p:spPr>
          <a:xfrm>
            <a:off x="11101137" y="6120811"/>
            <a:ext cx="359856" cy="26394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10</a:t>
            </a:fld>
            <a:endParaRPr lang="en-US" sz="1600" dirty="0">
              <a:solidFill>
                <a:srgbClr val="002060"/>
              </a:solidFill>
            </a:endParaRPr>
          </a:p>
        </p:txBody>
      </p:sp>
      <p:sp>
        <p:nvSpPr>
          <p:cNvPr id="38" name="Rectangle: Rounded Corners 123">
            <a:extLst>
              <a:ext uri="{FF2B5EF4-FFF2-40B4-BE49-F238E27FC236}">
                <a16:creationId xmlns:a16="http://schemas.microsoft.com/office/drawing/2014/main" id="{6FC88E1D-7D6D-4742-B0B4-17CF147A16BE}"/>
              </a:ext>
            </a:extLst>
          </p:cNvPr>
          <p:cNvSpPr/>
          <p:nvPr/>
        </p:nvSpPr>
        <p:spPr>
          <a:xfrm>
            <a:off x="3706690" y="1152868"/>
            <a:ext cx="2633990" cy="2016831"/>
          </a:xfrm>
          <a:prstGeom prst="roundRect">
            <a:avLst>
              <a:gd name="adj" fmla="val 10059"/>
            </a:avLst>
          </a:prstGeom>
          <a:solidFill>
            <a:srgbClr val="003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123">
            <a:extLst>
              <a:ext uri="{FF2B5EF4-FFF2-40B4-BE49-F238E27FC236}">
                <a16:creationId xmlns:a16="http://schemas.microsoft.com/office/drawing/2014/main" id="{6FC88E1D-7D6D-4742-B0B4-17CF147A16BE}"/>
              </a:ext>
            </a:extLst>
          </p:cNvPr>
          <p:cNvSpPr/>
          <p:nvPr/>
        </p:nvSpPr>
        <p:spPr>
          <a:xfrm>
            <a:off x="6728346" y="1156151"/>
            <a:ext cx="2633990" cy="2016831"/>
          </a:xfrm>
          <a:prstGeom prst="roundRect">
            <a:avLst>
              <a:gd name="adj" fmla="val 10059"/>
            </a:avLst>
          </a:prstGeom>
          <a:solidFill>
            <a:srgbClr val="4F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Rectangle: Rounded Corners 123">
            <a:extLst>
              <a:ext uri="{FF2B5EF4-FFF2-40B4-BE49-F238E27FC236}">
                <a16:creationId xmlns:a16="http://schemas.microsoft.com/office/drawing/2014/main" id="{6FC88E1D-7D6D-4742-B0B4-17CF147A16BE}"/>
              </a:ext>
            </a:extLst>
          </p:cNvPr>
          <p:cNvSpPr/>
          <p:nvPr/>
        </p:nvSpPr>
        <p:spPr>
          <a:xfrm>
            <a:off x="726372" y="3392513"/>
            <a:ext cx="2633990" cy="2016831"/>
          </a:xfrm>
          <a:prstGeom prst="roundRect">
            <a:avLst>
              <a:gd name="adj" fmla="val 10059"/>
            </a:avLst>
          </a:prstGeom>
          <a:solidFill>
            <a:srgbClr val="0D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ectangle: Rounded Corners 123">
            <a:extLst>
              <a:ext uri="{FF2B5EF4-FFF2-40B4-BE49-F238E27FC236}">
                <a16:creationId xmlns:a16="http://schemas.microsoft.com/office/drawing/2014/main" id="{6FC88E1D-7D6D-4742-B0B4-17CF147A16BE}"/>
              </a:ext>
            </a:extLst>
          </p:cNvPr>
          <p:cNvSpPr/>
          <p:nvPr/>
        </p:nvSpPr>
        <p:spPr>
          <a:xfrm>
            <a:off x="3706690" y="3392513"/>
            <a:ext cx="2633990" cy="2016831"/>
          </a:xfrm>
          <a:prstGeom prst="roundRect">
            <a:avLst>
              <a:gd name="adj" fmla="val 10059"/>
            </a:avLst>
          </a:prstGeom>
          <a:solidFill>
            <a:srgbClr val="D6A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Rounded Corners 123">
            <a:extLst>
              <a:ext uri="{FF2B5EF4-FFF2-40B4-BE49-F238E27FC236}">
                <a16:creationId xmlns:a16="http://schemas.microsoft.com/office/drawing/2014/main" id="{6FC88E1D-7D6D-4742-B0B4-17CF147A16BE}"/>
              </a:ext>
            </a:extLst>
          </p:cNvPr>
          <p:cNvSpPr/>
          <p:nvPr/>
        </p:nvSpPr>
        <p:spPr>
          <a:xfrm>
            <a:off x="6728346" y="3392513"/>
            <a:ext cx="2633990" cy="2016831"/>
          </a:xfrm>
          <a:prstGeom prst="roundRect">
            <a:avLst>
              <a:gd name="adj" fmla="val 10059"/>
            </a:avLst>
          </a:prstGeom>
          <a:solidFill>
            <a:srgbClr val="A94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3867786" y="2194640"/>
            <a:ext cx="2301838" cy="584775"/>
          </a:xfrm>
          <a:prstGeom prst="rect">
            <a:avLst/>
          </a:prstGeom>
        </p:spPr>
        <p:txBody>
          <a:bodyPr wrap="square">
            <a:spAutoFit/>
          </a:bodyPr>
          <a:lstStyle/>
          <a:p>
            <a:pPr algn="ctr"/>
            <a:r>
              <a:rPr lang="en-CA" sz="1600" b="1" dirty="0">
                <a:solidFill>
                  <a:schemeClr val="bg1"/>
                </a:solidFill>
              </a:rPr>
              <a:t>user-based development and approach </a:t>
            </a:r>
          </a:p>
        </p:txBody>
      </p:sp>
      <p:grpSp>
        <p:nvGrpSpPr>
          <p:cNvPr id="20" name="Group 19">
            <a:extLst>
              <a:ext uri="{FF2B5EF4-FFF2-40B4-BE49-F238E27FC236}">
                <a16:creationId xmlns:a16="http://schemas.microsoft.com/office/drawing/2014/main" id="{8276FB3E-9F18-48CB-91E1-AC3219CDCFB5}"/>
              </a:ext>
            </a:extLst>
          </p:cNvPr>
          <p:cNvGrpSpPr/>
          <p:nvPr/>
        </p:nvGrpSpPr>
        <p:grpSpPr>
          <a:xfrm>
            <a:off x="4732899" y="1408096"/>
            <a:ext cx="559040" cy="517214"/>
            <a:chOff x="5757333" y="2943779"/>
            <a:chExt cx="795498" cy="795498"/>
          </a:xfrm>
        </p:grpSpPr>
        <p:grpSp>
          <p:nvGrpSpPr>
            <p:cNvPr id="21" name="Group 20">
              <a:extLst>
                <a:ext uri="{FF2B5EF4-FFF2-40B4-BE49-F238E27FC236}">
                  <a16:creationId xmlns:a16="http://schemas.microsoft.com/office/drawing/2014/main" id="{A4A6B5DA-C10F-43E9-A7D1-87593FAACCAC}"/>
                </a:ext>
              </a:extLst>
            </p:cNvPr>
            <p:cNvGrpSpPr/>
            <p:nvPr/>
          </p:nvGrpSpPr>
          <p:grpSpPr>
            <a:xfrm>
              <a:off x="5995774" y="3294766"/>
              <a:ext cx="449165" cy="265293"/>
              <a:chOff x="7175537" y="4438243"/>
              <a:chExt cx="347387" cy="205179"/>
            </a:xfrm>
            <a:solidFill>
              <a:srgbClr val="00B050"/>
            </a:solidFill>
          </p:grpSpPr>
          <p:sp>
            <p:nvSpPr>
              <p:cNvPr id="23" name="Rectangle: Rounded Corners 48">
                <a:extLst>
                  <a:ext uri="{FF2B5EF4-FFF2-40B4-BE49-F238E27FC236}">
                    <a16:creationId xmlns:a16="http://schemas.microsoft.com/office/drawing/2014/main" id="{9833000A-3B2C-4294-BF2C-A9D3965C340E}"/>
                  </a:ext>
                </a:extLst>
              </p:cNvPr>
              <p:cNvSpPr/>
              <p:nvPr/>
            </p:nvSpPr>
            <p:spPr>
              <a:xfrm rot="2700000">
                <a:off x="7120649" y="4493131"/>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Rounded Corners 49">
                <a:extLst>
                  <a:ext uri="{FF2B5EF4-FFF2-40B4-BE49-F238E27FC236}">
                    <a16:creationId xmlns:a16="http://schemas.microsoft.com/office/drawing/2014/main" id="{2C75BCBA-7037-4F15-BB5F-FF3DB713CD17}"/>
                  </a:ext>
                </a:extLst>
              </p:cNvPr>
              <p:cNvSpPr/>
              <p:nvPr/>
            </p:nvSpPr>
            <p:spPr>
              <a:xfrm rot="8100000">
                <a:off x="7183297" y="4445598"/>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2" name="Oval 21">
              <a:extLst>
                <a:ext uri="{FF2B5EF4-FFF2-40B4-BE49-F238E27FC236}">
                  <a16:creationId xmlns:a16="http://schemas.microsoft.com/office/drawing/2014/main" id="{A20F76A9-3D68-4578-AF72-12CE2B8182C0}"/>
                </a:ext>
              </a:extLst>
            </p:cNvPr>
            <p:cNvSpPr/>
            <p:nvPr/>
          </p:nvSpPr>
          <p:spPr>
            <a:xfrm>
              <a:off x="5757333" y="2943779"/>
              <a:ext cx="795498" cy="795498"/>
            </a:xfrm>
            <a:prstGeom prst="ellipse">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6" name="Rectangle 15"/>
          <p:cNvSpPr/>
          <p:nvPr/>
        </p:nvSpPr>
        <p:spPr>
          <a:xfrm>
            <a:off x="6821305" y="2029510"/>
            <a:ext cx="2490893" cy="1077218"/>
          </a:xfrm>
          <a:prstGeom prst="rect">
            <a:avLst/>
          </a:prstGeom>
        </p:spPr>
        <p:txBody>
          <a:bodyPr wrap="square">
            <a:spAutoFit/>
          </a:bodyPr>
          <a:lstStyle/>
          <a:p>
            <a:pPr algn="ctr"/>
            <a:r>
              <a:rPr lang="en-CA" sz="1600" b="1" dirty="0">
                <a:solidFill>
                  <a:schemeClr val="bg1"/>
                </a:solidFill>
              </a:rPr>
              <a:t>complements training and </a:t>
            </a:r>
          </a:p>
          <a:p>
            <a:pPr algn="ctr"/>
            <a:r>
              <a:rPr lang="en-CA" sz="1600" b="1" dirty="0">
                <a:solidFill>
                  <a:schemeClr val="bg1"/>
                </a:solidFill>
              </a:rPr>
              <a:t>PLEI developed by JUS </a:t>
            </a:r>
          </a:p>
          <a:p>
            <a:pPr algn="ctr"/>
            <a:r>
              <a:rPr lang="en-CA" sz="1600" b="1" dirty="0">
                <a:solidFill>
                  <a:schemeClr val="bg1"/>
                </a:solidFill>
              </a:rPr>
              <a:t>and others on family violence/law</a:t>
            </a:r>
          </a:p>
        </p:txBody>
      </p:sp>
      <p:sp>
        <p:nvSpPr>
          <p:cNvPr id="17" name="Rectangle 16"/>
          <p:cNvSpPr/>
          <p:nvPr/>
        </p:nvSpPr>
        <p:spPr>
          <a:xfrm>
            <a:off x="1021432" y="4529576"/>
            <a:ext cx="2052189" cy="584775"/>
          </a:xfrm>
          <a:prstGeom prst="rect">
            <a:avLst/>
          </a:prstGeom>
        </p:spPr>
        <p:txBody>
          <a:bodyPr wrap="square">
            <a:spAutoFit/>
          </a:bodyPr>
          <a:lstStyle/>
          <a:p>
            <a:pPr algn="ctr"/>
            <a:r>
              <a:rPr lang="en-CA" sz="1600" b="1" dirty="0">
                <a:solidFill>
                  <a:schemeClr val="bg1"/>
                </a:solidFill>
              </a:rPr>
              <a:t>addresses concerns of legal advisers</a:t>
            </a:r>
          </a:p>
        </p:txBody>
      </p:sp>
      <p:sp>
        <p:nvSpPr>
          <p:cNvPr id="18" name="Rectangle 17"/>
          <p:cNvSpPr/>
          <p:nvPr/>
        </p:nvSpPr>
        <p:spPr>
          <a:xfrm>
            <a:off x="3894706" y="4283607"/>
            <a:ext cx="2255254" cy="1077218"/>
          </a:xfrm>
          <a:prstGeom prst="rect">
            <a:avLst/>
          </a:prstGeom>
        </p:spPr>
        <p:txBody>
          <a:bodyPr wrap="square">
            <a:spAutoFit/>
          </a:bodyPr>
          <a:lstStyle/>
          <a:p>
            <a:pPr algn="ctr"/>
            <a:r>
              <a:rPr lang="en-CA" sz="1600" b="1" dirty="0">
                <a:solidFill>
                  <a:schemeClr val="bg1"/>
                </a:solidFill>
              </a:rPr>
              <a:t>“bottles” the approach taken by experts in the area in a practical way including scripts </a:t>
            </a:r>
          </a:p>
        </p:txBody>
      </p:sp>
      <p:sp>
        <p:nvSpPr>
          <p:cNvPr id="19" name="Rectangle 18"/>
          <p:cNvSpPr/>
          <p:nvPr/>
        </p:nvSpPr>
        <p:spPr>
          <a:xfrm>
            <a:off x="6829115" y="4255140"/>
            <a:ext cx="2432451" cy="1077218"/>
          </a:xfrm>
          <a:prstGeom prst="rect">
            <a:avLst/>
          </a:prstGeom>
        </p:spPr>
        <p:txBody>
          <a:bodyPr wrap="square">
            <a:spAutoFit/>
          </a:bodyPr>
          <a:lstStyle/>
          <a:p>
            <a:pPr algn="ctr"/>
            <a:r>
              <a:rPr lang="en-CA" sz="1600" b="1" dirty="0">
                <a:solidFill>
                  <a:schemeClr val="bg1"/>
                </a:solidFill>
              </a:rPr>
              <a:t>incorporates cultural awareness and safety &amp; a trauma- and violence-informed approach</a:t>
            </a:r>
          </a:p>
        </p:txBody>
      </p:sp>
      <p:pic>
        <p:nvPicPr>
          <p:cNvPr id="2" name="Graphic 12" descr="Family with two children with solid fill">
            <a:extLst>
              <a:ext uri="{FF2B5EF4-FFF2-40B4-BE49-F238E27FC236}">
                <a16:creationId xmlns:a16="http://schemas.microsoft.com/office/drawing/2014/main" id="{897CBDBC-27EE-14B1-C51C-B10B60C144AD}"/>
              </a:ext>
            </a:extLst>
          </p:cNvPr>
          <p:cNvPicPr>
            <a:picLocks noChangeAspect="1" noChangeArrowheads="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7600950" y="1239838"/>
            <a:ext cx="849313"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 name="Graphic 2" descr="Clipboard Checked with solid fill">
            <a:extLst>
              <a:ext uri="{FF2B5EF4-FFF2-40B4-BE49-F238E27FC236}">
                <a16:creationId xmlns:a16="http://schemas.microsoft.com/office/drawing/2014/main" id="{C01518CC-D49B-9045-CD31-A0375E03BDB2}"/>
              </a:ext>
            </a:extLst>
          </p:cNvPr>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668463" y="3570288"/>
            <a:ext cx="74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Graphic 6" descr="Scroll with solid fill">
            <a:extLst>
              <a:ext uri="{FF2B5EF4-FFF2-40B4-BE49-F238E27FC236}">
                <a16:creationId xmlns:a16="http://schemas.microsoft.com/office/drawing/2014/main" id="{3115E40C-BA4C-7A0A-02B9-4F10757B211A}"/>
              </a:ext>
            </a:extLst>
          </p:cNvPr>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554538" y="3563938"/>
            <a:ext cx="7191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Graphic 14" descr="Care with solid fill">
            <a:extLst>
              <a:ext uri="{FF2B5EF4-FFF2-40B4-BE49-F238E27FC236}">
                <a16:creationId xmlns:a16="http://schemas.microsoft.com/office/drawing/2014/main" id="{5D073532-AE66-AC82-4E47-9FBC53FC7D47}"/>
              </a:ext>
            </a:extLst>
          </p:cNvPr>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7650163" y="3552825"/>
            <a:ext cx="75088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724563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p:cNvPicPr/>
          <p:nvPr/>
        </p:nvPicPr>
        <p:blipFill>
          <a:blip r:embed="rId3">
            <a:extLst>
              <a:ext uri="{28A0092B-C50C-407E-A947-70E740481C1C}">
                <a14:useLocalDpi xmlns:a14="http://schemas.microsoft.com/office/drawing/2010/main" val="0"/>
              </a:ext>
            </a:extLst>
          </a:blip>
          <a:stretch>
            <a:fillRect/>
          </a:stretch>
        </p:blipFill>
        <p:spPr>
          <a:xfrm>
            <a:off x="0" y="-7719"/>
            <a:ext cx="12192000" cy="2011355"/>
          </a:xfrm>
          <a:prstGeom prst="rect">
            <a:avLst/>
          </a:prstGeom>
        </p:spPr>
      </p:pic>
      <p:pic>
        <p:nvPicPr>
          <p:cNvPr id="80" name="Picture 79"/>
          <p:cNvPicPr/>
          <p:nvPr/>
        </p:nvPicPr>
        <p:blipFill>
          <a:blip r:embed="rId4">
            <a:extLst>
              <a:ext uri="{28A0092B-C50C-407E-A947-70E740481C1C}">
                <a14:useLocalDpi xmlns:a14="http://schemas.microsoft.com/office/drawing/2010/main" val="0"/>
              </a:ext>
            </a:extLst>
          </a:blip>
          <a:stretch>
            <a:fillRect/>
          </a:stretch>
        </p:blipFill>
        <p:spPr>
          <a:xfrm>
            <a:off x="0" y="5098844"/>
            <a:ext cx="12192000" cy="1759156"/>
          </a:xfrm>
          <a:prstGeom prst="rect">
            <a:avLst/>
          </a:prstGeom>
        </p:spPr>
      </p:pic>
      <p:sp>
        <p:nvSpPr>
          <p:cNvPr id="29" name="Rectangle 28"/>
          <p:cNvSpPr/>
          <p:nvPr/>
        </p:nvSpPr>
        <p:spPr>
          <a:xfrm>
            <a:off x="776380" y="313024"/>
            <a:ext cx="10890912" cy="646331"/>
          </a:xfrm>
          <a:prstGeom prst="rect">
            <a:avLst/>
          </a:prstGeom>
        </p:spPr>
        <p:txBody>
          <a:bodyPr wrap="square">
            <a:spAutoFit/>
          </a:bodyPr>
          <a:lstStyle/>
          <a:p>
            <a:pPr algn="ctr" defTabSz="514350">
              <a:lnSpc>
                <a:spcPct val="90000"/>
              </a:lnSpc>
              <a:spcBef>
                <a:spcPct val="0"/>
              </a:spcBef>
            </a:pPr>
            <a:r>
              <a:rPr lang="en-US" sz="4000" b="1" dirty="0">
                <a:solidFill>
                  <a:srgbClr val="0D1E42"/>
                </a:solidFill>
              </a:rPr>
              <a:t>Collaborative and User-Based Development </a:t>
            </a:r>
            <a:endParaRPr lang="en-CA" sz="4000" b="1" dirty="0">
              <a:solidFill>
                <a:srgbClr val="0D1E42"/>
              </a:solidFill>
            </a:endParaRPr>
          </a:p>
        </p:txBody>
      </p:sp>
      <p:pic>
        <p:nvPicPr>
          <p:cNvPr id="90" name="Picture 89"/>
          <p:cNvPicPr/>
          <p:nvPr/>
        </p:nvPicPr>
        <p:blipFill>
          <a:blip r:embed="rId5" cstate="print">
            <a:extLst>
              <a:ext uri="{28A0092B-C50C-407E-A947-70E740481C1C}">
                <a14:useLocalDpi xmlns:a14="http://schemas.microsoft.com/office/drawing/2010/main" val="0"/>
              </a:ext>
            </a:extLst>
          </a:blip>
          <a:stretch>
            <a:fillRect/>
          </a:stretch>
        </p:blipFill>
        <p:spPr>
          <a:xfrm rot="2632508">
            <a:off x="10320986" y="5465981"/>
            <a:ext cx="1208617" cy="1270174"/>
          </a:xfrm>
          <a:prstGeom prst="rect">
            <a:avLst/>
          </a:prstGeom>
        </p:spPr>
      </p:pic>
      <p:sp>
        <p:nvSpPr>
          <p:cNvPr id="2" name="Slide Number Placeholder 1"/>
          <p:cNvSpPr>
            <a:spLocks noGrp="1"/>
          </p:cNvSpPr>
          <p:nvPr>
            <p:ph type="sldNum" sz="quarter" idx="12"/>
          </p:nvPr>
        </p:nvSpPr>
        <p:spPr>
          <a:xfrm>
            <a:off x="10329245" y="5808826"/>
            <a:ext cx="377769" cy="322579"/>
          </a:xfrm>
        </p:spPr>
        <p:txBody>
          <a:bodyPr/>
          <a:lstStyle/>
          <a:p>
            <a:fld id="{62A7E94B-3CE4-4DB4-A8D5-E9A20BD429D5}" type="slidenum">
              <a:rPr lang="en-US" sz="1600" smtClean="0">
                <a:solidFill>
                  <a:srgbClr val="002060"/>
                </a:solidFill>
              </a:rPr>
              <a:pPr/>
              <a:t>11</a:t>
            </a:fld>
            <a:endParaRPr lang="en-US" sz="1600" dirty="0">
              <a:solidFill>
                <a:srgbClr val="002060"/>
              </a:solidFill>
            </a:endParaRPr>
          </a:p>
        </p:txBody>
      </p:sp>
      <p:sp>
        <p:nvSpPr>
          <p:cNvPr id="27" name="Rectangle 26"/>
          <p:cNvSpPr/>
          <p:nvPr/>
        </p:nvSpPr>
        <p:spPr>
          <a:xfrm rot="2901104">
            <a:off x="8649154" y="5339558"/>
            <a:ext cx="914785" cy="128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9" name="Straight Connector 168">
            <a:extLst>
              <a:ext uri="{FF2B5EF4-FFF2-40B4-BE49-F238E27FC236}">
                <a16:creationId xmlns:a16="http://schemas.microsoft.com/office/drawing/2014/main" id="{F336C732-1C95-441E-835A-BB700D667506}"/>
              </a:ext>
            </a:extLst>
          </p:cNvPr>
          <p:cNvCxnSpPr>
            <a:cxnSpLocks/>
          </p:cNvCxnSpPr>
          <p:nvPr/>
        </p:nvCxnSpPr>
        <p:spPr>
          <a:xfrm flipH="1">
            <a:off x="6134220" y="2755160"/>
            <a:ext cx="16023" cy="247323"/>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F336C732-1C95-441E-835A-BB700D667506}"/>
              </a:ext>
            </a:extLst>
          </p:cNvPr>
          <p:cNvCxnSpPr>
            <a:cxnSpLocks/>
          </p:cNvCxnSpPr>
          <p:nvPr/>
        </p:nvCxnSpPr>
        <p:spPr>
          <a:xfrm flipH="1">
            <a:off x="6741196" y="2901831"/>
            <a:ext cx="257383" cy="267875"/>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F336C732-1C95-441E-835A-BB700D667506}"/>
              </a:ext>
            </a:extLst>
          </p:cNvPr>
          <p:cNvCxnSpPr>
            <a:cxnSpLocks/>
          </p:cNvCxnSpPr>
          <p:nvPr/>
        </p:nvCxnSpPr>
        <p:spPr>
          <a:xfrm flipH="1">
            <a:off x="6944937" y="3728394"/>
            <a:ext cx="404532" cy="11935"/>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sp>
        <p:nvSpPr>
          <p:cNvPr id="36" name="Octagon 35"/>
          <p:cNvSpPr/>
          <p:nvPr/>
        </p:nvSpPr>
        <p:spPr>
          <a:xfrm>
            <a:off x="5363298" y="2967617"/>
            <a:ext cx="1597617" cy="1484774"/>
          </a:xfrm>
          <a:prstGeom prst="oct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2" name="Straight Connector 171">
            <a:extLst>
              <a:ext uri="{FF2B5EF4-FFF2-40B4-BE49-F238E27FC236}">
                <a16:creationId xmlns:a16="http://schemas.microsoft.com/office/drawing/2014/main" id="{F336C732-1C95-441E-835A-BB700D667506}"/>
              </a:ext>
            </a:extLst>
          </p:cNvPr>
          <p:cNvCxnSpPr>
            <a:cxnSpLocks/>
          </p:cNvCxnSpPr>
          <p:nvPr/>
        </p:nvCxnSpPr>
        <p:spPr>
          <a:xfrm flipH="1" flipV="1">
            <a:off x="6754860" y="4226292"/>
            <a:ext cx="256377" cy="217084"/>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336C732-1C95-441E-835A-BB700D667506}"/>
              </a:ext>
            </a:extLst>
          </p:cNvPr>
          <p:cNvCxnSpPr>
            <a:cxnSpLocks/>
          </p:cNvCxnSpPr>
          <p:nvPr/>
        </p:nvCxnSpPr>
        <p:spPr>
          <a:xfrm flipV="1">
            <a:off x="6142231" y="4473181"/>
            <a:ext cx="11607" cy="144081"/>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355029" y="3512947"/>
            <a:ext cx="1597617" cy="927833"/>
          </a:xfrm>
          <a:prstGeom prst="rect">
            <a:avLst/>
          </a:prstGeom>
        </p:spPr>
        <p:txBody>
          <a:bodyPr wrap="square">
            <a:spAutoFit/>
          </a:bodyPr>
          <a:lstStyle/>
          <a:p>
            <a:pPr algn="ctr"/>
            <a:r>
              <a:rPr lang="en-US" b="1" dirty="0">
                <a:solidFill>
                  <a:srgbClr val="0D1E42"/>
                </a:solidFill>
              </a:rPr>
              <a:t>HELP</a:t>
            </a:r>
            <a:r>
              <a:rPr lang="en-US" sz="2000" b="1" dirty="0">
                <a:solidFill>
                  <a:srgbClr val="0D1E42"/>
                </a:solidFill>
              </a:rPr>
              <a:t> </a:t>
            </a:r>
          </a:p>
          <a:p>
            <a:pPr algn="ctr"/>
            <a:r>
              <a:rPr lang="en-US" b="1" dirty="0">
                <a:solidFill>
                  <a:srgbClr val="0D1E42"/>
                </a:solidFill>
              </a:rPr>
              <a:t>Toolkit</a:t>
            </a:r>
            <a:endParaRPr lang="en-US" sz="2000" b="1" dirty="0">
              <a:solidFill>
                <a:srgbClr val="0D1E42"/>
              </a:solidFill>
            </a:endParaRPr>
          </a:p>
        </p:txBody>
      </p:sp>
      <p:cxnSp>
        <p:nvCxnSpPr>
          <p:cNvPr id="175" name="Straight Connector 174">
            <a:extLst>
              <a:ext uri="{FF2B5EF4-FFF2-40B4-BE49-F238E27FC236}">
                <a16:creationId xmlns:a16="http://schemas.microsoft.com/office/drawing/2014/main" id="{F336C732-1C95-441E-835A-BB700D667506}"/>
              </a:ext>
            </a:extLst>
          </p:cNvPr>
          <p:cNvCxnSpPr>
            <a:cxnSpLocks/>
          </p:cNvCxnSpPr>
          <p:nvPr/>
        </p:nvCxnSpPr>
        <p:spPr>
          <a:xfrm flipH="1">
            <a:off x="5416205" y="4206084"/>
            <a:ext cx="257383" cy="267875"/>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336C732-1C95-441E-835A-BB700D667506}"/>
              </a:ext>
            </a:extLst>
          </p:cNvPr>
          <p:cNvCxnSpPr>
            <a:cxnSpLocks/>
          </p:cNvCxnSpPr>
          <p:nvPr/>
        </p:nvCxnSpPr>
        <p:spPr>
          <a:xfrm flipH="1">
            <a:off x="5000694" y="3728770"/>
            <a:ext cx="404532" cy="11935"/>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336C732-1C95-441E-835A-BB700D667506}"/>
              </a:ext>
            </a:extLst>
          </p:cNvPr>
          <p:cNvCxnSpPr>
            <a:cxnSpLocks/>
          </p:cNvCxnSpPr>
          <p:nvPr/>
        </p:nvCxnSpPr>
        <p:spPr>
          <a:xfrm flipH="1" flipV="1">
            <a:off x="5384448" y="3006877"/>
            <a:ext cx="256377" cy="217084"/>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4787868" y="4765997"/>
            <a:ext cx="2636874" cy="1634923"/>
          </a:xfrm>
          <a:prstGeom prst="ellipse">
            <a:avLst/>
          </a:prstGeom>
          <a:solidFill>
            <a:srgbClr val="D6A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TextBox 34">
            <a:extLst>
              <a:ext uri="{FF2B5EF4-FFF2-40B4-BE49-F238E27FC236}">
                <a16:creationId xmlns:a16="http://schemas.microsoft.com/office/drawing/2014/main" id="{C0A0B062-B2F9-4EAC-90DF-B527DAA7B2E7}"/>
              </a:ext>
            </a:extLst>
          </p:cNvPr>
          <p:cNvSpPr txBox="1"/>
          <p:nvPr/>
        </p:nvSpPr>
        <p:spPr>
          <a:xfrm>
            <a:off x="5067321" y="5094590"/>
            <a:ext cx="2066255" cy="92333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noProof="1">
                <a:solidFill>
                  <a:schemeClr val="bg1"/>
                </a:solidFill>
              </a:rPr>
              <a:t>Family law professionals with a family violence focus </a:t>
            </a:r>
          </a:p>
        </p:txBody>
      </p:sp>
      <p:sp>
        <p:nvSpPr>
          <p:cNvPr id="54" name="Oval 53"/>
          <p:cNvSpPr/>
          <p:nvPr/>
        </p:nvSpPr>
        <p:spPr>
          <a:xfrm>
            <a:off x="7167290" y="4311271"/>
            <a:ext cx="2636874" cy="1634923"/>
          </a:xfrm>
          <a:prstGeom prst="ellipse">
            <a:avLst/>
          </a:prstGeom>
          <a:solidFill>
            <a:srgbClr val="346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TextBox 118">
            <a:extLst>
              <a:ext uri="{FF2B5EF4-FFF2-40B4-BE49-F238E27FC236}">
                <a16:creationId xmlns:a16="http://schemas.microsoft.com/office/drawing/2014/main" id="{E837EC1D-A35A-4848-BD6C-32036254A350}"/>
              </a:ext>
            </a:extLst>
          </p:cNvPr>
          <p:cNvSpPr txBox="1"/>
          <p:nvPr/>
        </p:nvSpPr>
        <p:spPr>
          <a:xfrm>
            <a:off x="7462785" y="4796851"/>
            <a:ext cx="2111285" cy="646331"/>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noProof="1">
                <a:solidFill>
                  <a:schemeClr val="bg1"/>
                </a:solidFill>
              </a:rPr>
              <a:t>Research with family law clients</a:t>
            </a:r>
          </a:p>
        </p:txBody>
      </p:sp>
      <p:sp>
        <p:nvSpPr>
          <p:cNvPr id="51" name="Oval 50"/>
          <p:cNvSpPr/>
          <p:nvPr/>
        </p:nvSpPr>
        <p:spPr>
          <a:xfrm>
            <a:off x="7731891" y="2821722"/>
            <a:ext cx="2636874" cy="1634923"/>
          </a:xfrm>
          <a:prstGeom prst="ellipse">
            <a:avLst/>
          </a:prstGeom>
          <a:solidFill>
            <a:srgbClr val="A94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TextBox 31">
            <a:extLst>
              <a:ext uri="{FF2B5EF4-FFF2-40B4-BE49-F238E27FC236}">
                <a16:creationId xmlns:a16="http://schemas.microsoft.com/office/drawing/2014/main" id="{A453E17B-2C91-4104-BE66-40E837B52405}"/>
              </a:ext>
            </a:extLst>
          </p:cNvPr>
          <p:cNvSpPr txBox="1"/>
          <p:nvPr/>
        </p:nvSpPr>
        <p:spPr>
          <a:xfrm>
            <a:off x="8211347" y="3408832"/>
            <a:ext cx="1790397" cy="369332"/>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noProof="1">
                <a:solidFill>
                  <a:schemeClr val="bg1"/>
                </a:solidFill>
              </a:rPr>
              <a:t>Technical experts</a:t>
            </a:r>
          </a:p>
        </p:txBody>
      </p:sp>
      <p:sp>
        <p:nvSpPr>
          <p:cNvPr id="52" name="Oval 51"/>
          <p:cNvSpPr/>
          <p:nvPr/>
        </p:nvSpPr>
        <p:spPr>
          <a:xfrm>
            <a:off x="7159560" y="1392507"/>
            <a:ext cx="2636874" cy="163492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Oval 47"/>
          <p:cNvSpPr/>
          <p:nvPr/>
        </p:nvSpPr>
        <p:spPr>
          <a:xfrm>
            <a:off x="4876370" y="1045232"/>
            <a:ext cx="2636874" cy="1634923"/>
          </a:xfrm>
          <a:prstGeom prst="ellipse">
            <a:avLst/>
          </a:prstGeom>
          <a:solidFill>
            <a:srgbClr val="0D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TextBox 43">
            <a:extLst>
              <a:ext uri="{FF2B5EF4-FFF2-40B4-BE49-F238E27FC236}">
                <a16:creationId xmlns:a16="http://schemas.microsoft.com/office/drawing/2014/main" id="{820C1FDB-B1F9-4805-8176-1E9D0367293A}"/>
              </a:ext>
            </a:extLst>
          </p:cNvPr>
          <p:cNvSpPr txBox="1"/>
          <p:nvPr/>
        </p:nvSpPr>
        <p:spPr>
          <a:xfrm>
            <a:off x="5202017" y="1382866"/>
            <a:ext cx="2039639" cy="92333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noProof="1">
                <a:solidFill>
                  <a:schemeClr val="bg1"/>
                </a:solidFill>
              </a:rPr>
              <a:t>Research on family violence in diverse populations</a:t>
            </a:r>
          </a:p>
        </p:txBody>
      </p:sp>
      <p:sp>
        <p:nvSpPr>
          <p:cNvPr id="64" name="TextBox 112">
            <a:extLst>
              <a:ext uri="{FF2B5EF4-FFF2-40B4-BE49-F238E27FC236}">
                <a16:creationId xmlns:a16="http://schemas.microsoft.com/office/drawing/2014/main" id="{01B23458-F931-4D64-983E-BE473245BE48}"/>
              </a:ext>
            </a:extLst>
          </p:cNvPr>
          <p:cNvSpPr txBox="1"/>
          <p:nvPr/>
        </p:nvSpPr>
        <p:spPr>
          <a:xfrm>
            <a:off x="7531367" y="1886097"/>
            <a:ext cx="1902863" cy="646331"/>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noProof="1">
                <a:solidFill>
                  <a:schemeClr val="bg1"/>
                </a:solidFill>
              </a:rPr>
              <a:t>Partnerships with WAGE and PHAC</a:t>
            </a:r>
          </a:p>
        </p:txBody>
      </p:sp>
      <p:sp>
        <p:nvSpPr>
          <p:cNvPr id="53" name="Oval 52"/>
          <p:cNvSpPr/>
          <p:nvPr/>
        </p:nvSpPr>
        <p:spPr>
          <a:xfrm>
            <a:off x="2599392" y="1380959"/>
            <a:ext cx="2636874" cy="1634923"/>
          </a:xfrm>
          <a:prstGeom prst="ellipse">
            <a:avLst/>
          </a:prstGeom>
          <a:solidFill>
            <a:srgbClr val="4F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TextBox 59">
            <a:extLst>
              <a:ext uri="{FF2B5EF4-FFF2-40B4-BE49-F238E27FC236}">
                <a16:creationId xmlns:a16="http://schemas.microsoft.com/office/drawing/2014/main" id="{93715247-C252-4266-8045-8B9A42291F94}"/>
              </a:ext>
            </a:extLst>
          </p:cNvPr>
          <p:cNvSpPr txBox="1"/>
          <p:nvPr/>
        </p:nvSpPr>
        <p:spPr>
          <a:xfrm>
            <a:off x="2945855" y="1875254"/>
            <a:ext cx="1917097" cy="646331"/>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noProof="1">
                <a:solidFill>
                  <a:schemeClr val="bg1"/>
                </a:solidFill>
              </a:rPr>
              <a:t>Family law legal advisers</a:t>
            </a:r>
          </a:p>
        </p:txBody>
      </p:sp>
      <p:sp>
        <p:nvSpPr>
          <p:cNvPr id="49" name="Oval 48"/>
          <p:cNvSpPr/>
          <p:nvPr/>
        </p:nvSpPr>
        <p:spPr>
          <a:xfrm>
            <a:off x="2435681" y="4222986"/>
            <a:ext cx="2636874" cy="1634923"/>
          </a:xfrm>
          <a:prstGeom prst="ellipse">
            <a:avLst/>
          </a:prstGeom>
          <a:solidFill>
            <a:srgbClr val="761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TextBox 37">
            <a:extLst>
              <a:ext uri="{FF2B5EF4-FFF2-40B4-BE49-F238E27FC236}">
                <a16:creationId xmlns:a16="http://schemas.microsoft.com/office/drawing/2014/main" id="{3C426266-8362-4DE1-953F-9F6CF67F5B20}"/>
              </a:ext>
            </a:extLst>
          </p:cNvPr>
          <p:cNvSpPr txBox="1"/>
          <p:nvPr/>
        </p:nvSpPr>
        <p:spPr>
          <a:xfrm>
            <a:off x="2812997" y="4717281"/>
            <a:ext cx="1882241" cy="646331"/>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noProof="1">
                <a:solidFill>
                  <a:schemeClr val="bg1"/>
                </a:solidFill>
              </a:rPr>
              <a:t>Frontline service providers </a:t>
            </a:r>
          </a:p>
        </p:txBody>
      </p:sp>
      <p:sp>
        <p:nvSpPr>
          <p:cNvPr id="3" name="Oval 2"/>
          <p:cNvSpPr/>
          <p:nvPr/>
        </p:nvSpPr>
        <p:spPr>
          <a:xfrm>
            <a:off x="1977719" y="2749746"/>
            <a:ext cx="2636874" cy="163492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TextBox 104">
            <a:extLst>
              <a:ext uri="{FF2B5EF4-FFF2-40B4-BE49-F238E27FC236}">
                <a16:creationId xmlns:a16="http://schemas.microsoft.com/office/drawing/2014/main" id="{CB5F88E0-9EBD-4593-9C07-22A99AEF864A}"/>
              </a:ext>
            </a:extLst>
          </p:cNvPr>
          <p:cNvSpPr txBox="1"/>
          <p:nvPr/>
        </p:nvSpPr>
        <p:spPr>
          <a:xfrm>
            <a:off x="2325417" y="3247843"/>
            <a:ext cx="1992948" cy="646331"/>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noProof="1">
                <a:solidFill>
                  <a:schemeClr val="bg1"/>
                </a:solidFill>
              </a:rPr>
              <a:t>Family violence experts</a:t>
            </a:r>
          </a:p>
        </p:txBody>
      </p:sp>
    </p:spTree>
    <p:extLst>
      <p:ext uri="{BB962C8B-B14F-4D97-AF65-F5344CB8AC3E}">
        <p14:creationId xmlns:p14="http://schemas.microsoft.com/office/powerpoint/2010/main" val="234381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148" name="Picture 147"/>
          <p:cNvPicPr/>
          <p:nvPr/>
        </p:nvPicPr>
        <p:blipFill>
          <a:blip r:embed="rId7">
            <a:extLst>
              <a:ext uri="{28A0092B-C50C-407E-A947-70E740481C1C}">
                <a14:useLocalDpi xmlns:a14="http://schemas.microsoft.com/office/drawing/2010/main" val="0"/>
              </a:ext>
            </a:extLst>
          </a:blip>
          <a:stretch>
            <a:fillRect/>
          </a:stretch>
        </p:blipFill>
        <p:spPr>
          <a:xfrm>
            <a:off x="0" y="0"/>
            <a:ext cx="12192000" cy="2011355"/>
          </a:xfrm>
          <a:prstGeom prst="rect">
            <a:avLst/>
          </a:prstGeom>
        </p:spPr>
      </p:pic>
      <p:pic>
        <p:nvPicPr>
          <p:cNvPr id="125" name="Picture 124"/>
          <p:cNvPicPr/>
          <p:nvPr/>
        </p:nvPicPr>
        <p:blipFill>
          <a:blip r:embed="rId8">
            <a:extLst>
              <a:ext uri="{28A0092B-C50C-407E-A947-70E740481C1C}">
                <a14:useLocalDpi xmlns:a14="http://schemas.microsoft.com/office/drawing/2010/main" val="0"/>
              </a:ext>
            </a:extLst>
          </a:blip>
          <a:stretch>
            <a:fillRect/>
          </a:stretch>
        </p:blipFill>
        <p:spPr>
          <a:xfrm>
            <a:off x="0" y="4844955"/>
            <a:ext cx="12192000" cy="2013045"/>
          </a:xfrm>
          <a:prstGeom prst="rect">
            <a:avLst/>
          </a:prstGeom>
        </p:spPr>
      </p:pic>
      <p:pic>
        <p:nvPicPr>
          <p:cNvPr id="140" name="Picture 139"/>
          <p:cNvPicPr/>
          <p:nvPr/>
        </p:nvPicPr>
        <p:blipFill>
          <a:blip r:embed="rId9" cstate="print">
            <a:extLst>
              <a:ext uri="{28A0092B-C50C-407E-A947-70E740481C1C}">
                <a14:useLocalDpi xmlns:a14="http://schemas.microsoft.com/office/drawing/2010/main" val="0"/>
              </a:ext>
            </a:extLst>
          </a:blip>
          <a:stretch>
            <a:fillRect/>
          </a:stretch>
        </p:blipFill>
        <p:spPr>
          <a:xfrm rot="17135703">
            <a:off x="548136" y="5115507"/>
            <a:ext cx="1534793" cy="1685662"/>
          </a:xfrm>
          <a:prstGeom prst="rect">
            <a:avLst/>
          </a:prstGeom>
        </p:spPr>
      </p:pic>
      <p:pic>
        <p:nvPicPr>
          <p:cNvPr id="145" name="Picture 144"/>
          <p:cNvPicPr/>
          <p:nvPr/>
        </p:nvPicPr>
        <p:blipFill>
          <a:blip r:embed="rId9" cstate="print">
            <a:extLst>
              <a:ext uri="{28A0092B-C50C-407E-A947-70E740481C1C}">
                <a14:useLocalDpi xmlns:a14="http://schemas.microsoft.com/office/drawing/2010/main" val="0"/>
              </a:ext>
            </a:extLst>
          </a:blip>
          <a:stretch>
            <a:fillRect/>
          </a:stretch>
        </p:blipFill>
        <p:spPr>
          <a:xfrm rot="2632508">
            <a:off x="10315679" y="5496317"/>
            <a:ext cx="1208617" cy="1270174"/>
          </a:xfrm>
          <a:prstGeom prst="rect">
            <a:avLst/>
          </a:prstGeom>
        </p:spPr>
      </p:pic>
      <p:sp>
        <p:nvSpPr>
          <p:cNvPr id="147" name="Slide Number Placeholder 1"/>
          <p:cNvSpPr>
            <a:spLocks noGrp="1"/>
          </p:cNvSpPr>
          <p:nvPr>
            <p:ph type="sldNum" sz="quarter" idx="12"/>
          </p:nvPr>
        </p:nvSpPr>
        <p:spPr>
          <a:xfrm>
            <a:off x="10313203" y="5808826"/>
            <a:ext cx="377769" cy="322579"/>
          </a:xfrm>
        </p:spPr>
        <p:txBody>
          <a:bodyPr/>
          <a:lstStyle/>
          <a:p>
            <a:fld id="{62A7E94B-3CE4-4DB4-A8D5-E9A20BD429D5}" type="slidenum">
              <a:rPr lang="en-US" sz="1600" smtClean="0">
                <a:solidFill>
                  <a:srgbClr val="002060"/>
                </a:solidFill>
              </a:rPr>
              <a:pPr/>
              <a:t>12</a:t>
            </a:fld>
            <a:endParaRPr lang="en-US" sz="1600" dirty="0">
              <a:solidFill>
                <a:srgbClr val="002060"/>
              </a:solidFill>
            </a:endParaRPr>
          </a:p>
        </p:txBody>
      </p:sp>
      <p:sp>
        <p:nvSpPr>
          <p:cNvPr id="150" name="Shape">
            <a:extLst>
              <a:ext uri="{FF2B5EF4-FFF2-40B4-BE49-F238E27FC236}">
                <a16:creationId xmlns:a16="http://schemas.microsoft.com/office/drawing/2014/main" id="{75229C35-4927-4D9B-A2D9-5014B61ED0CB}"/>
              </a:ext>
            </a:extLst>
          </p:cNvPr>
          <p:cNvSpPr/>
          <p:nvPr/>
        </p:nvSpPr>
        <p:spPr>
          <a:xfrm>
            <a:off x="1469583" y="1373050"/>
            <a:ext cx="2163667" cy="3704693"/>
          </a:xfrm>
          <a:custGeom>
            <a:avLst/>
            <a:gdLst/>
            <a:ahLst/>
            <a:cxnLst>
              <a:cxn ang="0">
                <a:pos x="wd2" y="hd2"/>
              </a:cxn>
              <a:cxn ang="5400000">
                <a:pos x="wd2" y="hd2"/>
              </a:cxn>
              <a:cxn ang="10800000">
                <a:pos x="wd2" y="hd2"/>
              </a:cxn>
              <a:cxn ang="16200000">
                <a:pos x="wd2" y="hd2"/>
              </a:cxn>
            </a:cxnLst>
            <a:rect l="0" t="0" r="r" b="b"/>
            <a:pathLst>
              <a:path w="21600" h="21600" extrusionOk="0">
                <a:moveTo>
                  <a:pt x="2591" y="8931"/>
                </a:moveTo>
                <a:cubicBezTo>
                  <a:pt x="2591" y="8700"/>
                  <a:pt x="2882" y="8505"/>
                  <a:pt x="3256" y="8505"/>
                </a:cubicBezTo>
                <a:lnTo>
                  <a:pt x="21586" y="8505"/>
                </a:lnTo>
                <a:lnTo>
                  <a:pt x="21586" y="6916"/>
                </a:lnTo>
                <a:cubicBezTo>
                  <a:pt x="21586" y="3098"/>
                  <a:pt x="16751" y="0"/>
                  <a:pt x="10793" y="0"/>
                </a:cubicBezTo>
                <a:lnTo>
                  <a:pt x="10793" y="0"/>
                </a:lnTo>
                <a:cubicBezTo>
                  <a:pt x="4835" y="0"/>
                  <a:pt x="0" y="3098"/>
                  <a:pt x="0" y="6916"/>
                </a:cubicBezTo>
                <a:lnTo>
                  <a:pt x="0" y="19416"/>
                </a:lnTo>
                <a:cubicBezTo>
                  <a:pt x="0" y="20623"/>
                  <a:pt x="1524" y="21600"/>
                  <a:pt x="3408" y="21600"/>
                </a:cubicBezTo>
                <a:lnTo>
                  <a:pt x="18192" y="21600"/>
                </a:lnTo>
                <a:cubicBezTo>
                  <a:pt x="20076" y="21600"/>
                  <a:pt x="21600" y="20623"/>
                  <a:pt x="21600" y="19416"/>
                </a:cubicBezTo>
                <a:lnTo>
                  <a:pt x="21600" y="9348"/>
                </a:lnTo>
                <a:lnTo>
                  <a:pt x="3270" y="9348"/>
                </a:lnTo>
                <a:cubicBezTo>
                  <a:pt x="2896" y="9348"/>
                  <a:pt x="2591" y="9162"/>
                  <a:pt x="2591" y="8931"/>
                </a:cubicBezTo>
                <a:close/>
                <a:moveTo>
                  <a:pt x="1981" y="5851"/>
                </a:moveTo>
                <a:cubicBezTo>
                  <a:pt x="2785" y="3205"/>
                  <a:pt x="6415" y="1199"/>
                  <a:pt x="10793" y="1199"/>
                </a:cubicBezTo>
                <a:cubicBezTo>
                  <a:pt x="15171" y="1199"/>
                  <a:pt x="18801" y="3196"/>
                  <a:pt x="19605" y="5851"/>
                </a:cubicBezTo>
                <a:cubicBezTo>
                  <a:pt x="19771" y="6419"/>
                  <a:pt x="19092" y="6951"/>
                  <a:pt x="18178" y="6951"/>
                </a:cubicBezTo>
                <a:lnTo>
                  <a:pt x="3422" y="6951"/>
                </a:lnTo>
                <a:cubicBezTo>
                  <a:pt x="2494" y="6951"/>
                  <a:pt x="1801" y="6419"/>
                  <a:pt x="1981" y="5851"/>
                </a:cubicBezTo>
                <a:close/>
              </a:path>
            </a:pathLst>
          </a:custGeom>
          <a:solidFill>
            <a:srgbClr val="761F4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51" name="Shape">
            <a:extLst>
              <a:ext uri="{FF2B5EF4-FFF2-40B4-BE49-F238E27FC236}">
                <a16:creationId xmlns:a16="http://schemas.microsoft.com/office/drawing/2014/main" id="{4223E85B-CE5A-454B-ABA9-F59BC9D48FCB}"/>
              </a:ext>
            </a:extLst>
          </p:cNvPr>
          <p:cNvSpPr/>
          <p:nvPr/>
        </p:nvSpPr>
        <p:spPr>
          <a:xfrm>
            <a:off x="3773420" y="1373050"/>
            <a:ext cx="2163664" cy="1465684"/>
          </a:xfrm>
          <a:custGeom>
            <a:avLst/>
            <a:gdLst/>
            <a:ahLst/>
            <a:cxnLst>
              <a:cxn ang="0">
                <a:pos x="wd2" y="hd2"/>
              </a:cxn>
              <a:cxn ang="5400000">
                <a:pos x="wd2" y="hd2"/>
              </a:cxn>
              <a:cxn ang="10800000">
                <a:pos x="wd2" y="hd2"/>
              </a:cxn>
              <a:cxn ang="16200000">
                <a:pos x="wd2" y="hd2"/>
              </a:cxn>
            </a:cxnLst>
            <a:rect l="0" t="0" r="r" b="b"/>
            <a:pathLst>
              <a:path w="21600" h="21600" extrusionOk="0">
                <a:moveTo>
                  <a:pt x="21586" y="17564"/>
                </a:moveTo>
                <a:cubicBezTo>
                  <a:pt x="21586" y="7869"/>
                  <a:pt x="16751" y="0"/>
                  <a:pt x="10793" y="0"/>
                </a:cubicBezTo>
                <a:lnTo>
                  <a:pt x="10793" y="0"/>
                </a:lnTo>
                <a:cubicBezTo>
                  <a:pt x="4835" y="0"/>
                  <a:pt x="0" y="7869"/>
                  <a:pt x="0" y="17564"/>
                </a:cubicBezTo>
                <a:lnTo>
                  <a:pt x="0" y="21600"/>
                </a:lnTo>
                <a:lnTo>
                  <a:pt x="21600" y="21600"/>
                </a:lnTo>
                <a:lnTo>
                  <a:pt x="21600" y="17564"/>
                </a:lnTo>
                <a:close/>
                <a:moveTo>
                  <a:pt x="18178" y="17654"/>
                </a:moveTo>
                <a:lnTo>
                  <a:pt x="3422" y="17654"/>
                </a:lnTo>
                <a:cubicBezTo>
                  <a:pt x="2522" y="17654"/>
                  <a:pt x="1829" y="16301"/>
                  <a:pt x="1995" y="14858"/>
                </a:cubicBezTo>
                <a:cubicBezTo>
                  <a:pt x="2799" y="8139"/>
                  <a:pt x="6429" y="3044"/>
                  <a:pt x="10807" y="3044"/>
                </a:cubicBezTo>
                <a:cubicBezTo>
                  <a:pt x="15171" y="3044"/>
                  <a:pt x="18815" y="8117"/>
                  <a:pt x="19619" y="14858"/>
                </a:cubicBezTo>
                <a:cubicBezTo>
                  <a:pt x="19771" y="16301"/>
                  <a:pt x="19078" y="17654"/>
                  <a:pt x="18178" y="17654"/>
                </a:cubicBezTo>
                <a:close/>
              </a:path>
            </a:pathLst>
          </a:custGeom>
          <a:solidFill>
            <a:srgbClr val="4F9F7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52" name="Shape">
            <a:extLst>
              <a:ext uri="{FF2B5EF4-FFF2-40B4-BE49-F238E27FC236}">
                <a16:creationId xmlns:a16="http://schemas.microsoft.com/office/drawing/2014/main" id="{7C701192-B7C4-4175-B71A-659DC12FE4B9}"/>
              </a:ext>
            </a:extLst>
          </p:cNvPr>
          <p:cNvSpPr/>
          <p:nvPr/>
        </p:nvSpPr>
        <p:spPr>
          <a:xfrm>
            <a:off x="3773421" y="2969860"/>
            <a:ext cx="2163667" cy="2117598"/>
          </a:xfrm>
          <a:custGeom>
            <a:avLst/>
            <a:gdLst/>
            <a:ahLst/>
            <a:cxnLst>
              <a:cxn ang="0">
                <a:pos x="wd2" y="hd2"/>
              </a:cxn>
              <a:cxn ang="5400000">
                <a:pos x="wd2" y="hd2"/>
              </a:cxn>
              <a:cxn ang="10800000">
                <a:pos x="wd2" y="hd2"/>
              </a:cxn>
              <a:cxn ang="16200000">
                <a:pos x="wd2" y="hd2"/>
              </a:cxn>
            </a:cxnLst>
            <a:rect l="0" t="0" r="r" b="b"/>
            <a:pathLst>
              <a:path w="21600" h="21600" extrusionOk="0">
                <a:moveTo>
                  <a:pt x="0" y="17750"/>
                </a:moveTo>
                <a:cubicBezTo>
                  <a:pt x="0" y="19878"/>
                  <a:pt x="1524" y="21600"/>
                  <a:pt x="3408" y="21600"/>
                </a:cubicBezTo>
                <a:lnTo>
                  <a:pt x="18192" y="21600"/>
                </a:lnTo>
                <a:cubicBezTo>
                  <a:pt x="20076" y="21600"/>
                  <a:pt x="21600" y="19878"/>
                  <a:pt x="21600" y="17750"/>
                </a:cubicBezTo>
                <a:lnTo>
                  <a:pt x="21600" y="0"/>
                </a:lnTo>
                <a:lnTo>
                  <a:pt x="0" y="0"/>
                </a:lnTo>
                <a:lnTo>
                  <a:pt x="0" y="17750"/>
                </a:lnTo>
                <a:close/>
              </a:path>
            </a:pathLst>
          </a:custGeom>
          <a:solidFill>
            <a:srgbClr val="4F9F7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53" name="Shape">
            <a:extLst>
              <a:ext uri="{FF2B5EF4-FFF2-40B4-BE49-F238E27FC236}">
                <a16:creationId xmlns:a16="http://schemas.microsoft.com/office/drawing/2014/main" id="{35951ED2-91EC-494B-8E7E-A7FA754E44A3}"/>
              </a:ext>
            </a:extLst>
          </p:cNvPr>
          <p:cNvSpPr/>
          <p:nvPr/>
        </p:nvSpPr>
        <p:spPr>
          <a:xfrm>
            <a:off x="6091138" y="2969860"/>
            <a:ext cx="2163667" cy="2117597"/>
          </a:xfrm>
          <a:custGeom>
            <a:avLst/>
            <a:gdLst/>
            <a:ahLst/>
            <a:cxnLst>
              <a:cxn ang="0">
                <a:pos x="wd2" y="hd2"/>
              </a:cxn>
              <a:cxn ang="5400000">
                <a:pos x="wd2" y="hd2"/>
              </a:cxn>
              <a:cxn ang="10800000">
                <a:pos x="wd2" y="hd2"/>
              </a:cxn>
              <a:cxn ang="16200000">
                <a:pos x="wd2" y="hd2"/>
              </a:cxn>
            </a:cxnLst>
            <a:rect l="0" t="0" r="r" b="b"/>
            <a:pathLst>
              <a:path w="21600" h="21600" extrusionOk="0">
                <a:moveTo>
                  <a:pt x="0" y="17750"/>
                </a:moveTo>
                <a:cubicBezTo>
                  <a:pt x="0" y="19878"/>
                  <a:pt x="1524" y="21600"/>
                  <a:pt x="3408" y="21600"/>
                </a:cubicBezTo>
                <a:lnTo>
                  <a:pt x="18192" y="21600"/>
                </a:lnTo>
                <a:cubicBezTo>
                  <a:pt x="20076" y="21600"/>
                  <a:pt x="21600" y="19878"/>
                  <a:pt x="21600" y="17750"/>
                </a:cubicBezTo>
                <a:lnTo>
                  <a:pt x="21600" y="0"/>
                </a:lnTo>
                <a:lnTo>
                  <a:pt x="0" y="0"/>
                </a:lnTo>
                <a:lnTo>
                  <a:pt x="0" y="17750"/>
                </a:lnTo>
                <a:close/>
              </a:path>
            </a:pathLst>
          </a:custGeom>
          <a:solidFill>
            <a:srgbClr val="00365C"/>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54" name="Shape">
            <a:extLst>
              <a:ext uri="{FF2B5EF4-FFF2-40B4-BE49-F238E27FC236}">
                <a16:creationId xmlns:a16="http://schemas.microsoft.com/office/drawing/2014/main" id="{5154E83B-FCD3-4EDD-959C-173922DC659A}"/>
              </a:ext>
            </a:extLst>
          </p:cNvPr>
          <p:cNvSpPr/>
          <p:nvPr/>
        </p:nvSpPr>
        <p:spPr>
          <a:xfrm>
            <a:off x="6077254" y="1373051"/>
            <a:ext cx="2163664" cy="1465684"/>
          </a:xfrm>
          <a:custGeom>
            <a:avLst/>
            <a:gdLst/>
            <a:ahLst/>
            <a:cxnLst>
              <a:cxn ang="0">
                <a:pos x="wd2" y="hd2"/>
              </a:cxn>
              <a:cxn ang="5400000">
                <a:pos x="wd2" y="hd2"/>
              </a:cxn>
              <a:cxn ang="10800000">
                <a:pos x="wd2" y="hd2"/>
              </a:cxn>
              <a:cxn ang="16200000">
                <a:pos x="wd2" y="hd2"/>
              </a:cxn>
            </a:cxnLst>
            <a:rect l="0" t="0" r="r" b="b"/>
            <a:pathLst>
              <a:path w="21600" h="21600" extrusionOk="0">
                <a:moveTo>
                  <a:pt x="21586" y="17564"/>
                </a:moveTo>
                <a:cubicBezTo>
                  <a:pt x="21586" y="7869"/>
                  <a:pt x="16751" y="0"/>
                  <a:pt x="10793" y="0"/>
                </a:cubicBezTo>
                <a:lnTo>
                  <a:pt x="10793" y="0"/>
                </a:lnTo>
                <a:cubicBezTo>
                  <a:pt x="4835" y="0"/>
                  <a:pt x="0" y="7869"/>
                  <a:pt x="0" y="17564"/>
                </a:cubicBezTo>
                <a:lnTo>
                  <a:pt x="0" y="21600"/>
                </a:lnTo>
                <a:lnTo>
                  <a:pt x="21600" y="21600"/>
                </a:lnTo>
                <a:lnTo>
                  <a:pt x="21600" y="17564"/>
                </a:lnTo>
                <a:close/>
                <a:moveTo>
                  <a:pt x="18164" y="17654"/>
                </a:moveTo>
                <a:lnTo>
                  <a:pt x="3408" y="17654"/>
                </a:lnTo>
                <a:cubicBezTo>
                  <a:pt x="2508" y="17654"/>
                  <a:pt x="1815" y="16301"/>
                  <a:pt x="1981" y="14858"/>
                </a:cubicBezTo>
                <a:cubicBezTo>
                  <a:pt x="2785" y="8139"/>
                  <a:pt x="6415" y="3044"/>
                  <a:pt x="10793" y="3044"/>
                </a:cubicBezTo>
                <a:cubicBezTo>
                  <a:pt x="15157" y="3044"/>
                  <a:pt x="18801" y="8117"/>
                  <a:pt x="19605" y="14858"/>
                </a:cubicBezTo>
                <a:cubicBezTo>
                  <a:pt x="19771" y="16301"/>
                  <a:pt x="19078" y="17654"/>
                  <a:pt x="18164" y="17654"/>
                </a:cubicBezTo>
                <a:close/>
              </a:path>
            </a:pathLst>
          </a:custGeom>
          <a:solidFill>
            <a:srgbClr val="00365C"/>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55" name="Shape">
            <a:extLst>
              <a:ext uri="{FF2B5EF4-FFF2-40B4-BE49-F238E27FC236}">
                <a16:creationId xmlns:a16="http://schemas.microsoft.com/office/drawing/2014/main" id="{1C89818D-01DD-475A-9A65-72A65335DE1D}"/>
              </a:ext>
            </a:extLst>
          </p:cNvPr>
          <p:cNvSpPr/>
          <p:nvPr/>
        </p:nvSpPr>
        <p:spPr>
          <a:xfrm>
            <a:off x="8394977" y="1373050"/>
            <a:ext cx="2163667" cy="3703304"/>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lnTo>
                  <a:pt x="10793" y="0"/>
                </a:lnTo>
                <a:cubicBezTo>
                  <a:pt x="4835" y="0"/>
                  <a:pt x="0" y="3100"/>
                  <a:pt x="0" y="6919"/>
                </a:cubicBezTo>
                <a:lnTo>
                  <a:pt x="0" y="8509"/>
                </a:lnTo>
                <a:lnTo>
                  <a:pt x="15836" y="8509"/>
                </a:lnTo>
                <a:cubicBezTo>
                  <a:pt x="16016" y="8509"/>
                  <a:pt x="16155" y="8420"/>
                  <a:pt x="16155" y="8304"/>
                </a:cubicBezTo>
                <a:lnTo>
                  <a:pt x="16155" y="7896"/>
                </a:lnTo>
                <a:cubicBezTo>
                  <a:pt x="16155" y="7771"/>
                  <a:pt x="16377" y="7691"/>
                  <a:pt x="16543" y="7771"/>
                </a:cubicBezTo>
                <a:lnTo>
                  <a:pt x="18857" y="8802"/>
                </a:lnTo>
                <a:cubicBezTo>
                  <a:pt x="18995" y="8864"/>
                  <a:pt x="18995" y="8997"/>
                  <a:pt x="18857" y="9059"/>
                </a:cubicBezTo>
                <a:lnTo>
                  <a:pt x="16543" y="10089"/>
                </a:lnTo>
                <a:cubicBezTo>
                  <a:pt x="16377" y="10161"/>
                  <a:pt x="16155" y="10089"/>
                  <a:pt x="16155" y="9965"/>
                </a:cubicBezTo>
                <a:lnTo>
                  <a:pt x="16155" y="9557"/>
                </a:lnTo>
                <a:cubicBezTo>
                  <a:pt x="16155" y="9441"/>
                  <a:pt x="16016" y="9352"/>
                  <a:pt x="15836" y="9352"/>
                </a:cubicBezTo>
                <a:lnTo>
                  <a:pt x="0" y="9352"/>
                </a:lnTo>
                <a:lnTo>
                  <a:pt x="0" y="19415"/>
                </a:lnTo>
                <a:cubicBezTo>
                  <a:pt x="0" y="20623"/>
                  <a:pt x="1524" y="21600"/>
                  <a:pt x="3408" y="21600"/>
                </a:cubicBezTo>
                <a:lnTo>
                  <a:pt x="18192" y="21600"/>
                </a:lnTo>
                <a:cubicBezTo>
                  <a:pt x="20076" y="21600"/>
                  <a:pt x="21600" y="20623"/>
                  <a:pt x="21600" y="19415"/>
                </a:cubicBezTo>
                <a:lnTo>
                  <a:pt x="21600" y="6928"/>
                </a:lnTo>
                <a:cubicBezTo>
                  <a:pt x="21600" y="3100"/>
                  <a:pt x="16765" y="0"/>
                  <a:pt x="10793" y="0"/>
                </a:cubicBezTo>
                <a:close/>
                <a:moveTo>
                  <a:pt x="18178" y="6963"/>
                </a:moveTo>
                <a:lnTo>
                  <a:pt x="3422" y="6963"/>
                </a:lnTo>
                <a:cubicBezTo>
                  <a:pt x="2522" y="6963"/>
                  <a:pt x="1829" y="6430"/>
                  <a:pt x="1995" y="5862"/>
                </a:cubicBezTo>
                <a:cubicBezTo>
                  <a:pt x="2799" y="3215"/>
                  <a:pt x="6429" y="1208"/>
                  <a:pt x="10807" y="1208"/>
                </a:cubicBezTo>
                <a:cubicBezTo>
                  <a:pt x="15171" y="1208"/>
                  <a:pt x="18815" y="3206"/>
                  <a:pt x="19619" y="5862"/>
                </a:cubicBezTo>
                <a:cubicBezTo>
                  <a:pt x="19771" y="6430"/>
                  <a:pt x="19092" y="6963"/>
                  <a:pt x="18178" y="6963"/>
                </a:cubicBezTo>
                <a:close/>
              </a:path>
            </a:pathLst>
          </a:custGeom>
          <a:solidFill>
            <a:srgbClr val="D6A05B"/>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63" name="TextBox 162">
            <a:extLst>
              <a:ext uri="{FF2B5EF4-FFF2-40B4-BE49-F238E27FC236}">
                <a16:creationId xmlns:a16="http://schemas.microsoft.com/office/drawing/2014/main" id="{61AC4BF7-B95D-4B9C-8D77-02945732AEA3}"/>
              </a:ext>
            </a:extLst>
          </p:cNvPr>
          <p:cNvSpPr txBox="1"/>
          <p:nvPr/>
        </p:nvSpPr>
        <p:spPr>
          <a:xfrm>
            <a:off x="1554481" y="3000251"/>
            <a:ext cx="2039708" cy="1384995"/>
          </a:xfrm>
          <a:prstGeom prst="rect">
            <a:avLst/>
          </a:prstGeom>
          <a:noFill/>
        </p:spPr>
        <p:txBody>
          <a:bodyPr wrap="square" lIns="0" rIns="0" rtlCol="0" anchor="t">
            <a:spAutoFit/>
          </a:bodyPr>
          <a:lstStyle/>
          <a:p>
            <a:pPr algn="ctr"/>
            <a:r>
              <a:rPr lang="en-CA" sz="1400" noProof="1">
                <a:solidFill>
                  <a:schemeClr val="bg1">
                    <a:lumMod val="95000"/>
                  </a:schemeClr>
                </a:solidFill>
              </a:rPr>
              <a:t>Worked with the</a:t>
            </a:r>
            <a:r>
              <a:rPr lang="en-CA" sz="1400" noProof="1">
                <a:solidFill>
                  <a:schemeClr val="bg1"/>
                </a:solidFill>
              </a:rPr>
              <a:t> lead</a:t>
            </a:r>
            <a:r>
              <a:rPr lang="en-CA" sz="1400" noProof="1">
                <a:solidFill>
                  <a:schemeClr val="bg1">
                    <a:lumMod val="95000"/>
                  </a:schemeClr>
                </a:solidFill>
              </a:rPr>
              <a:t> of the VEGA project (funded by PHAC) to develop the HELP Guide on how to have a discussion about family violence. </a:t>
            </a:r>
          </a:p>
        </p:txBody>
      </p:sp>
      <p:sp>
        <p:nvSpPr>
          <p:cNvPr id="166" name="TextBox 165">
            <a:extLst>
              <a:ext uri="{FF2B5EF4-FFF2-40B4-BE49-F238E27FC236}">
                <a16:creationId xmlns:a16="http://schemas.microsoft.com/office/drawing/2014/main" id="{CB7B73A3-C33F-4E04-9253-8334F011625C}"/>
              </a:ext>
            </a:extLst>
          </p:cNvPr>
          <p:cNvSpPr txBox="1"/>
          <p:nvPr/>
        </p:nvSpPr>
        <p:spPr>
          <a:xfrm>
            <a:off x="3787300" y="2992293"/>
            <a:ext cx="2054699" cy="1354217"/>
          </a:xfrm>
          <a:prstGeom prst="rect">
            <a:avLst/>
          </a:prstGeom>
          <a:noFill/>
        </p:spPr>
        <p:txBody>
          <a:bodyPr wrap="square" lIns="0" rIns="0" rtlCol="0" anchor="t">
            <a:spAutoFit/>
          </a:bodyPr>
          <a:lstStyle/>
          <a:p>
            <a:pPr algn="ctr"/>
            <a:r>
              <a:rPr lang="en-CA" sz="1400" dirty="0">
                <a:solidFill>
                  <a:schemeClr val="bg1"/>
                </a:solidFill>
              </a:rPr>
              <a:t>Worked with recognized experts in cultural safety to develop a resource on cultural safety for the toolkit.</a:t>
            </a:r>
          </a:p>
          <a:p>
            <a:pPr algn="just"/>
            <a:r>
              <a:rPr lang="en-US" sz="1200" noProof="1">
                <a:solidFill>
                  <a:schemeClr val="tx1">
                    <a:lumMod val="65000"/>
                    <a:lumOff val="35000"/>
                  </a:schemeClr>
                </a:solidFill>
              </a:rPr>
              <a:t>. </a:t>
            </a:r>
          </a:p>
        </p:txBody>
      </p:sp>
      <p:sp>
        <p:nvSpPr>
          <p:cNvPr id="173" name="TextBox 172">
            <a:extLst>
              <a:ext uri="{FF2B5EF4-FFF2-40B4-BE49-F238E27FC236}">
                <a16:creationId xmlns:a16="http://schemas.microsoft.com/office/drawing/2014/main" id="{CB38A225-BE9A-471E-BB76-515C5598EDDA}"/>
              </a:ext>
            </a:extLst>
          </p:cNvPr>
          <p:cNvSpPr txBox="1"/>
          <p:nvPr/>
        </p:nvSpPr>
        <p:spPr>
          <a:xfrm>
            <a:off x="6116320" y="2992293"/>
            <a:ext cx="2072640" cy="1384995"/>
          </a:xfrm>
          <a:prstGeom prst="rect">
            <a:avLst/>
          </a:prstGeom>
          <a:noFill/>
        </p:spPr>
        <p:txBody>
          <a:bodyPr wrap="square" lIns="0" rIns="0" rtlCol="0" anchor="t">
            <a:spAutoFit/>
          </a:bodyPr>
          <a:lstStyle/>
          <a:p>
            <a:pPr algn="ctr"/>
            <a:r>
              <a:rPr lang="en-CA" sz="1400" dirty="0">
                <a:solidFill>
                  <a:schemeClr val="bg1"/>
                </a:solidFill>
              </a:rPr>
              <a:t>Incorporated content from papers written by subject matter experts working closely with persons from diverse communities who experience family violence.</a:t>
            </a:r>
            <a:r>
              <a:rPr lang="en-US" sz="1200" noProof="1">
                <a:solidFill>
                  <a:schemeClr val="tx1">
                    <a:lumMod val="65000"/>
                    <a:lumOff val="35000"/>
                  </a:schemeClr>
                </a:solidFill>
              </a:rPr>
              <a:t>. </a:t>
            </a:r>
          </a:p>
        </p:txBody>
      </p:sp>
      <p:sp>
        <p:nvSpPr>
          <p:cNvPr id="185" name="TextBox 184">
            <a:extLst>
              <a:ext uri="{FF2B5EF4-FFF2-40B4-BE49-F238E27FC236}">
                <a16:creationId xmlns:a16="http://schemas.microsoft.com/office/drawing/2014/main" id="{7A4CDA1C-3556-4EBB-8555-C80FE7D77BF4}"/>
              </a:ext>
            </a:extLst>
          </p:cNvPr>
          <p:cNvSpPr txBox="1"/>
          <p:nvPr/>
        </p:nvSpPr>
        <p:spPr>
          <a:xfrm>
            <a:off x="8417448" y="2992293"/>
            <a:ext cx="2141196" cy="2031325"/>
          </a:xfrm>
          <a:prstGeom prst="rect">
            <a:avLst/>
          </a:prstGeom>
          <a:noFill/>
        </p:spPr>
        <p:txBody>
          <a:bodyPr wrap="square" lIns="0" rIns="0" rtlCol="0" anchor="t">
            <a:spAutoFit/>
          </a:bodyPr>
          <a:lstStyle/>
          <a:p>
            <a:pPr algn="ctr"/>
            <a:r>
              <a:rPr lang="en-CA" sz="1400" dirty="0">
                <a:solidFill>
                  <a:schemeClr val="bg1"/>
                </a:solidFill>
              </a:rPr>
              <a:t>Will develop a companion piece that incorporates findings from three papers written by experts from the three distinction-based Indigenous groups on what to consider when identifying and responding to family violence. </a:t>
            </a:r>
            <a:r>
              <a:rPr lang="en-US" sz="1400" noProof="1">
                <a:solidFill>
                  <a:schemeClr val="bg1"/>
                </a:solidFill>
              </a:rPr>
              <a:t> </a:t>
            </a:r>
          </a:p>
        </p:txBody>
      </p:sp>
      <p:sp>
        <p:nvSpPr>
          <p:cNvPr id="3" name="Rectangle 2"/>
          <p:cNvSpPr/>
          <p:nvPr/>
        </p:nvSpPr>
        <p:spPr>
          <a:xfrm>
            <a:off x="1537805" y="207400"/>
            <a:ext cx="9489439" cy="1089529"/>
          </a:xfrm>
          <a:prstGeom prst="rect">
            <a:avLst/>
          </a:prstGeom>
        </p:spPr>
        <p:txBody>
          <a:bodyPr wrap="square">
            <a:spAutoFit/>
          </a:bodyPr>
          <a:lstStyle/>
          <a:p>
            <a:pPr algn="ctr" defTabSz="514350">
              <a:lnSpc>
                <a:spcPct val="90000"/>
              </a:lnSpc>
              <a:spcBef>
                <a:spcPct val="0"/>
              </a:spcBef>
            </a:pPr>
            <a:r>
              <a:rPr lang="en-CA" sz="3600" b="1" dirty="0">
                <a:solidFill>
                  <a:srgbClr val="00365C"/>
                </a:solidFill>
              </a:rPr>
              <a:t>Incorporating Trauma- and Violence-Informed Principles and Cultural Safety and Awareness</a:t>
            </a:r>
          </a:p>
        </p:txBody>
      </p:sp>
      <p:pic>
        <p:nvPicPr>
          <p:cNvPr id="2" name="Graphic 12" descr="Chat with solid fill">
            <a:extLst>
              <a:ext uri="{FF2B5EF4-FFF2-40B4-BE49-F238E27FC236}">
                <a16:creationId xmlns:a16="http://schemas.microsoft.com/office/drawing/2014/main" id="{00EF46DB-22B2-F43A-BEFE-E387C62A72F4}"/>
              </a:ext>
            </a:extLst>
          </p:cNvPr>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2139950" y="1755775"/>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 name="Graphic 6" descr="Group brainstorm with solid fill">
            <a:extLst>
              <a:ext uri="{FF2B5EF4-FFF2-40B4-BE49-F238E27FC236}">
                <a16:creationId xmlns:a16="http://schemas.microsoft.com/office/drawing/2014/main" id="{BB82486C-C087-A59E-8735-11AF2B031A30}"/>
              </a:ext>
            </a:extLst>
          </p:cNvPr>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443413" y="1728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Graphic 8" descr="Social network with solid fill">
            <a:extLst>
              <a:ext uri="{FF2B5EF4-FFF2-40B4-BE49-F238E27FC236}">
                <a16:creationId xmlns:a16="http://schemas.microsoft.com/office/drawing/2014/main" id="{17EA234F-47F4-BA15-FEBC-A0FF75CC5CDB}"/>
              </a:ext>
            </a:extLst>
          </p:cNvPr>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761163" y="1728788"/>
            <a:ext cx="760412"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Graphic 10" descr="Cycle with people with solid fill">
            <a:extLst>
              <a:ext uri="{FF2B5EF4-FFF2-40B4-BE49-F238E27FC236}">
                <a16:creationId xmlns:a16="http://schemas.microsoft.com/office/drawing/2014/main" id="{74EB1808-EC47-A3A8-3B47-32219180E491}"/>
              </a:ext>
            </a:extLst>
          </p:cNvPr>
          <p:cNvPicPr>
            <a:picLocks noChangeAspect="1" noChangeArrowheads="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9142413" y="1774825"/>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320160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rot="10800000">
            <a:off x="-1" y="-37971"/>
            <a:ext cx="12192000" cy="6867151"/>
          </a:xfrm>
          <a:prstGeom prst="rect">
            <a:avLst/>
          </a:prstGeom>
        </p:spPr>
      </p:pic>
      <p:pic>
        <p:nvPicPr>
          <p:cNvPr id="17" name="Picture 16"/>
          <p:cNvPicPr/>
          <p:nvPr/>
        </p:nvPicPr>
        <p:blipFill>
          <a:blip r:embed="rId3">
            <a:extLst>
              <a:ext uri="{28A0092B-C50C-407E-A947-70E740481C1C}">
                <a14:useLocalDpi xmlns:a14="http://schemas.microsoft.com/office/drawing/2010/main" val="0"/>
              </a:ext>
            </a:extLst>
          </a:blip>
          <a:stretch>
            <a:fillRect/>
          </a:stretch>
        </p:blipFill>
        <p:spPr>
          <a:xfrm>
            <a:off x="0" y="4844955"/>
            <a:ext cx="12192000" cy="2013045"/>
          </a:xfrm>
          <a:prstGeom prst="rect">
            <a:avLst/>
          </a:prstGeom>
        </p:spPr>
      </p:pic>
      <p:grpSp>
        <p:nvGrpSpPr>
          <p:cNvPr id="8" name="Group 7"/>
          <p:cNvGrpSpPr/>
          <p:nvPr/>
        </p:nvGrpSpPr>
        <p:grpSpPr>
          <a:xfrm>
            <a:off x="0" y="2195212"/>
            <a:ext cx="2335891" cy="3043509"/>
            <a:chOff x="-54592" y="2195212"/>
            <a:chExt cx="2335891" cy="3043509"/>
          </a:xfrm>
        </p:grpSpPr>
        <p:sp>
          <p:nvSpPr>
            <p:cNvPr id="43" name="TextBox 42"/>
            <p:cNvSpPr txBox="1"/>
            <p:nvPr/>
          </p:nvSpPr>
          <p:spPr>
            <a:xfrm>
              <a:off x="693548" y="2460277"/>
              <a:ext cx="818147" cy="1107996"/>
            </a:xfrm>
            <a:prstGeom prst="rect">
              <a:avLst/>
            </a:prstGeom>
            <a:noFill/>
          </p:spPr>
          <p:txBody>
            <a:bodyPr wrap="square" rtlCol="0">
              <a:spAutoFit/>
            </a:bodyPr>
            <a:lstStyle/>
            <a:p>
              <a:r>
                <a:rPr lang="en-CA" sz="6600" b="1" dirty="0">
                  <a:solidFill>
                    <a:srgbClr val="761F42"/>
                  </a:solidFill>
                  <a:latin typeface="Segoe UI Black" panose="020B0A02040204020203" pitchFamily="34" charset="0"/>
                  <a:ea typeface="Segoe UI Black" panose="020B0A02040204020203" pitchFamily="34" charset="0"/>
                  <a:cs typeface="Segoe UI Black" panose="020B0A02040204020203" pitchFamily="34" charset="0"/>
                </a:rPr>
                <a:t>H</a:t>
              </a:r>
            </a:p>
          </p:txBody>
        </p:sp>
        <p:sp>
          <p:nvSpPr>
            <p:cNvPr id="47" name="TextBox 46"/>
            <p:cNvSpPr txBox="1"/>
            <p:nvPr/>
          </p:nvSpPr>
          <p:spPr>
            <a:xfrm>
              <a:off x="-54592" y="4223058"/>
              <a:ext cx="2335891" cy="1015663"/>
            </a:xfrm>
            <a:prstGeom prst="rect">
              <a:avLst/>
            </a:prstGeom>
            <a:noFill/>
          </p:spPr>
          <p:txBody>
            <a:bodyPr wrap="square" rtlCol="0">
              <a:spAutoFit/>
            </a:bodyPr>
            <a:lstStyle/>
            <a:p>
              <a:pPr algn="ctr"/>
              <a:r>
                <a:rPr lang="en-CA" sz="2400" b="1" dirty="0">
                  <a:solidFill>
                    <a:srgbClr val="761F42"/>
                  </a:solidFill>
                </a:rPr>
                <a:t>HAVE</a:t>
              </a:r>
              <a:r>
                <a:rPr lang="en-CA" sz="2000" b="1" dirty="0"/>
                <a:t> </a:t>
              </a:r>
            </a:p>
            <a:p>
              <a:pPr algn="ctr"/>
              <a:r>
                <a:rPr lang="en-CA" dirty="0"/>
                <a:t>an initial discussion about family violence</a:t>
              </a:r>
            </a:p>
          </p:txBody>
        </p:sp>
        <p:sp>
          <p:nvSpPr>
            <p:cNvPr id="53" name="Oval 52"/>
            <p:cNvSpPr/>
            <p:nvPr/>
          </p:nvSpPr>
          <p:spPr>
            <a:xfrm>
              <a:off x="278777" y="2195212"/>
              <a:ext cx="1679784" cy="1652737"/>
            </a:xfrm>
            <a:prstGeom prst="ellipse">
              <a:avLst/>
            </a:prstGeom>
            <a:noFill/>
            <a:ln w="177800">
              <a:solidFill>
                <a:srgbClr val="761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p:cNvGrpSpPr/>
          <p:nvPr/>
        </p:nvGrpSpPr>
        <p:grpSpPr>
          <a:xfrm>
            <a:off x="2330351" y="2206914"/>
            <a:ext cx="2487308" cy="3308807"/>
            <a:chOff x="2111983" y="2206914"/>
            <a:chExt cx="2487308" cy="3308807"/>
          </a:xfrm>
        </p:grpSpPr>
        <p:sp>
          <p:nvSpPr>
            <p:cNvPr id="22" name="TextBox 21"/>
            <p:cNvSpPr txBox="1"/>
            <p:nvPr/>
          </p:nvSpPr>
          <p:spPr>
            <a:xfrm>
              <a:off x="2848661" y="2460277"/>
              <a:ext cx="1027054" cy="1107996"/>
            </a:xfrm>
            <a:prstGeom prst="rect">
              <a:avLst/>
            </a:prstGeom>
            <a:noFill/>
          </p:spPr>
          <p:txBody>
            <a:bodyPr wrap="square" rtlCol="0">
              <a:spAutoFit/>
            </a:bodyPr>
            <a:lstStyle/>
            <a:p>
              <a:pPr algn="ctr"/>
              <a:r>
                <a:rPr lang="en-CA" sz="6600" b="1" dirty="0">
                  <a:solidFill>
                    <a:srgbClr val="00365C"/>
                  </a:solidFill>
                  <a:latin typeface="Segoe UI Black" panose="020B0A02040204020203" pitchFamily="34" charset="0"/>
                  <a:ea typeface="Segoe UI Black" panose="020B0A02040204020203" pitchFamily="34" charset="0"/>
                  <a:cs typeface="Segoe UI Black" panose="020B0A02040204020203" pitchFamily="34" charset="0"/>
                </a:rPr>
                <a:t>E</a:t>
              </a:r>
            </a:p>
          </p:txBody>
        </p:sp>
        <p:sp>
          <p:nvSpPr>
            <p:cNvPr id="49" name="TextBox 48"/>
            <p:cNvSpPr txBox="1"/>
            <p:nvPr/>
          </p:nvSpPr>
          <p:spPr>
            <a:xfrm>
              <a:off x="2111983" y="4223059"/>
              <a:ext cx="2487308" cy="1292662"/>
            </a:xfrm>
            <a:prstGeom prst="rect">
              <a:avLst/>
            </a:prstGeom>
            <a:noFill/>
          </p:spPr>
          <p:txBody>
            <a:bodyPr wrap="square" rtlCol="0">
              <a:spAutoFit/>
            </a:bodyPr>
            <a:lstStyle/>
            <a:p>
              <a:pPr algn="ctr"/>
              <a:r>
                <a:rPr lang="en-CA" sz="2400" b="1" dirty="0">
                  <a:solidFill>
                    <a:srgbClr val="00365C"/>
                  </a:solidFill>
                </a:rPr>
                <a:t>EXPLORE</a:t>
              </a:r>
              <a:r>
                <a:rPr lang="en-CA" sz="2000" dirty="0"/>
                <a:t> </a:t>
              </a:r>
            </a:p>
            <a:p>
              <a:pPr algn="ctr"/>
              <a:r>
                <a:rPr lang="en-CA" dirty="0"/>
                <a:t>immediate risks and safety concerns </a:t>
              </a:r>
              <a:endParaRPr lang="en-CA" sz="2000" dirty="0"/>
            </a:p>
            <a:p>
              <a:endParaRPr lang="en-CA" dirty="0"/>
            </a:p>
          </p:txBody>
        </p:sp>
        <p:sp>
          <p:nvSpPr>
            <p:cNvPr id="54" name="Oval 53"/>
            <p:cNvSpPr/>
            <p:nvPr/>
          </p:nvSpPr>
          <p:spPr>
            <a:xfrm>
              <a:off x="2523029" y="2206914"/>
              <a:ext cx="1679784" cy="1652737"/>
            </a:xfrm>
            <a:prstGeom prst="ellipse">
              <a:avLst/>
            </a:prstGeom>
            <a:noFill/>
            <a:ln w="177800">
              <a:solidFill>
                <a:srgbClr val="0036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 name="Group 4"/>
          <p:cNvGrpSpPr/>
          <p:nvPr/>
        </p:nvGrpSpPr>
        <p:grpSpPr>
          <a:xfrm>
            <a:off x="4612940" y="2187907"/>
            <a:ext cx="2685966" cy="3604812"/>
            <a:chOff x="4326332" y="2187907"/>
            <a:chExt cx="2685966" cy="3604812"/>
          </a:xfrm>
        </p:grpSpPr>
        <p:sp>
          <p:nvSpPr>
            <p:cNvPr id="23" name="TextBox 22"/>
            <p:cNvSpPr txBox="1"/>
            <p:nvPr/>
          </p:nvSpPr>
          <p:spPr>
            <a:xfrm>
              <a:off x="5153148" y="2484412"/>
              <a:ext cx="1027054" cy="1107996"/>
            </a:xfrm>
            <a:prstGeom prst="rect">
              <a:avLst/>
            </a:prstGeom>
            <a:noFill/>
          </p:spPr>
          <p:txBody>
            <a:bodyPr wrap="square" rtlCol="0">
              <a:spAutoFit/>
            </a:bodyPr>
            <a:lstStyle/>
            <a:p>
              <a:pPr algn="ctr"/>
              <a:r>
                <a:rPr lang="en-CA" sz="6600" b="1" dirty="0">
                  <a:solidFill>
                    <a:srgbClr val="4F9F72"/>
                  </a:solidFill>
                  <a:latin typeface="Segoe UI Black" panose="020B0A02040204020203" pitchFamily="34" charset="0"/>
                  <a:ea typeface="Segoe UI Black" panose="020B0A02040204020203" pitchFamily="34" charset="0"/>
                  <a:cs typeface="Segoe UI Black" panose="020B0A02040204020203" pitchFamily="34" charset="0"/>
                </a:rPr>
                <a:t>L</a:t>
              </a:r>
            </a:p>
          </p:txBody>
        </p:sp>
        <p:sp>
          <p:nvSpPr>
            <p:cNvPr id="50" name="Rectangle 49"/>
            <p:cNvSpPr/>
            <p:nvPr/>
          </p:nvSpPr>
          <p:spPr>
            <a:xfrm>
              <a:off x="4326332" y="4223059"/>
              <a:ext cx="2685966" cy="1569660"/>
            </a:xfrm>
            <a:prstGeom prst="rect">
              <a:avLst/>
            </a:prstGeom>
          </p:spPr>
          <p:txBody>
            <a:bodyPr wrap="square">
              <a:spAutoFit/>
            </a:bodyPr>
            <a:lstStyle/>
            <a:p>
              <a:pPr algn="ctr"/>
              <a:r>
                <a:rPr lang="en-CA" sz="2400" b="1" cap="small" dirty="0">
                  <a:solidFill>
                    <a:srgbClr val="4F9F72"/>
                  </a:solidFill>
                  <a:ea typeface="Calibri" panose="020F0502020204030204" pitchFamily="34" charset="0"/>
                </a:rPr>
                <a:t>LEARN</a:t>
              </a:r>
            </a:p>
            <a:p>
              <a:pPr algn="ctr"/>
              <a:r>
                <a:rPr lang="en-CA" dirty="0">
                  <a:ea typeface="Calibri" panose="020F0502020204030204" pitchFamily="34" charset="0"/>
                </a:rPr>
                <a:t>more about the family violence to help you determine what to recommend to your client</a:t>
              </a:r>
              <a:endParaRPr lang="en-CA" dirty="0">
                <a:ea typeface="Times New Roman" panose="02020603050405020304" pitchFamily="18" charset="0"/>
              </a:endParaRPr>
            </a:p>
          </p:txBody>
        </p:sp>
        <p:sp>
          <p:nvSpPr>
            <p:cNvPr id="55" name="Oval 54"/>
            <p:cNvSpPr/>
            <p:nvPr/>
          </p:nvSpPr>
          <p:spPr>
            <a:xfrm>
              <a:off x="4826238" y="2187907"/>
              <a:ext cx="1679784" cy="1652737"/>
            </a:xfrm>
            <a:prstGeom prst="ellipse">
              <a:avLst/>
            </a:prstGeom>
            <a:noFill/>
            <a:ln w="177800">
              <a:solidFill>
                <a:srgbClr val="4F9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 name="Group 5"/>
          <p:cNvGrpSpPr/>
          <p:nvPr/>
        </p:nvGrpSpPr>
        <p:grpSpPr>
          <a:xfrm>
            <a:off x="7232174" y="2202087"/>
            <a:ext cx="2375849" cy="3036634"/>
            <a:chOff x="6863678" y="2202087"/>
            <a:chExt cx="2375849" cy="3036634"/>
          </a:xfrm>
        </p:grpSpPr>
        <p:sp>
          <p:nvSpPr>
            <p:cNvPr id="24" name="TextBox 23"/>
            <p:cNvSpPr txBox="1"/>
            <p:nvPr/>
          </p:nvSpPr>
          <p:spPr>
            <a:xfrm>
              <a:off x="7559593" y="2467582"/>
              <a:ext cx="1027054" cy="1107996"/>
            </a:xfrm>
            <a:prstGeom prst="rect">
              <a:avLst/>
            </a:prstGeom>
            <a:noFill/>
          </p:spPr>
          <p:txBody>
            <a:bodyPr wrap="square" rtlCol="0">
              <a:spAutoFit/>
            </a:bodyPr>
            <a:lstStyle/>
            <a:p>
              <a:pPr algn="ctr"/>
              <a:r>
                <a:rPr lang="en-CA" sz="6600" b="1" dirty="0">
                  <a:solidFill>
                    <a:srgbClr val="D6A05B"/>
                  </a:solidFill>
                  <a:latin typeface="Segoe UI Black" panose="020B0A02040204020203" pitchFamily="34" charset="0"/>
                  <a:ea typeface="Segoe UI Black" panose="020B0A02040204020203" pitchFamily="34" charset="0"/>
                  <a:cs typeface="Segoe UI Black" panose="020B0A02040204020203" pitchFamily="34" charset="0"/>
                </a:rPr>
                <a:t>P</a:t>
              </a:r>
            </a:p>
          </p:txBody>
        </p:sp>
        <p:sp>
          <p:nvSpPr>
            <p:cNvPr id="52" name="Rectangle 51"/>
            <p:cNvSpPr/>
            <p:nvPr/>
          </p:nvSpPr>
          <p:spPr>
            <a:xfrm>
              <a:off x="6863678" y="4223058"/>
              <a:ext cx="2375849" cy="1015663"/>
            </a:xfrm>
            <a:prstGeom prst="rect">
              <a:avLst/>
            </a:prstGeom>
          </p:spPr>
          <p:txBody>
            <a:bodyPr wrap="square">
              <a:spAutoFit/>
            </a:bodyPr>
            <a:lstStyle/>
            <a:p>
              <a:pPr algn="ctr"/>
              <a:r>
                <a:rPr lang="en-CA" sz="2400" b="1" dirty="0">
                  <a:solidFill>
                    <a:srgbClr val="D6A05B"/>
                  </a:solidFill>
                </a:rPr>
                <a:t>PROMOTE</a:t>
              </a:r>
              <a:r>
                <a:rPr lang="en-CA" sz="2000" dirty="0"/>
                <a:t> </a:t>
              </a:r>
            </a:p>
            <a:p>
              <a:pPr algn="ctr"/>
              <a:r>
                <a:rPr lang="en-CA" dirty="0"/>
                <a:t>safety throughout </a:t>
              </a:r>
            </a:p>
            <a:p>
              <a:pPr algn="ctr"/>
              <a:r>
                <a:rPr lang="en-CA" dirty="0"/>
                <a:t>the family law case</a:t>
              </a:r>
            </a:p>
          </p:txBody>
        </p:sp>
        <p:sp>
          <p:nvSpPr>
            <p:cNvPr id="56" name="Oval 55"/>
            <p:cNvSpPr/>
            <p:nvPr/>
          </p:nvSpPr>
          <p:spPr>
            <a:xfrm>
              <a:off x="7197687" y="2202087"/>
              <a:ext cx="1679784" cy="1652737"/>
            </a:xfrm>
            <a:prstGeom prst="ellipse">
              <a:avLst/>
            </a:prstGeom>
            <a:noFill/>
            <a:ln w="177800">
              <a:solidFill>
                <a:srgbClr val="D6A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8" name="Picture 17"/>
          <p:cNvPicPr/>
          <p:nvPr/>
        </p:nvPicPr>
        <p:blipFill>
          <a:blip r:embed="rId4" cstate="print">
            <a:extLst>
              <a:ext uri="{28A0092B-C50C-407E-A947-70E740481C1C}">
                <a14:useLocalDpi xmlns:a14="http://schemas.microsoft.com/office/drawing/2010/main" val="0"/>
              </a:ext>
            </a:extLst>
          </a:blip>
          <a:stretch>
            <a:fillRect/>
          </a:stretch>
        </p:blipFill>
        <p:spPr>
          <a:xfrm rot="2632508">
            <a:off x="10320986" y="5465981"/>
            <a:ext cx="1208617" cy="1270174"/>
          </a:xfrm>
          <a:prstGeom prst="rect">
            <a:avLst/>
          </a:prstGeom>
        </p:spPr>
      </p:pic>
      <p:sp>
        <p:nvSpPr>
          <p:cNvPr id="19" name="Slide Number Placeholder 1"/>
          <p:cNvSpPr txBox="1">
            <a:spLocks/>
          </p:cNvSpPr>
          <p:nvPr/>
        </p:nvSpPr>
        <p:spPr>
          <a:xfrm>
            <a:off x="10329245" y="5808826"/>
            <a:ext cx="377769" cy="32257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13</a:t>
            </a:fld>
            <a:endParaRPr lang="en-US" sz="1600" dirty="0">
              <a:solidFill>
                <a:srgbClr val="002060"/>
              </a:solidFill>
            </a:endParaRPr>
          </a:p>
        </p:txBody>
      </p:sp>
      <p:sp>
        <p:nvSpPr>
          <p:cNvPr id="20" name="Rectangle 19"/>
          <p:cNvSpPr/>
          <p:nvPr/>
        </p:nvSpPr>
        <p:spPr>
          <a:xfrm>
            <a:off x="507282" y="808916"/>
            <a:ext cx="10890912" cy="701731"/>
          </a:xfrm>
          <a:prstGeom prst="rect">
            <a:avLst/>
          </a:prstGeom>
        </p:spPr>
        <p:txBody>
          <a:bodyPr wrap="square">
            <a:spAutoFit/>
          </a:bodyPr>
          <a:lstStyle/>
          <a:p>
            <a:pPr algn="ctr" defTabSz="514350">
              <a:lnSpc>
                <a:spcPct val="90000"/>
              </a:lnSpc>
              <a:spcBef>
                <a:spcPct val="0"/>
              </a:spcBef>
            </a:pPr>
            <a:r>
              <a:rPr lang="en-CA" sz="4400" b="1" dirty="0">
                <a:solidFill>
                  <a:srgbClr val="0D1E42"/>
                </a:solidFill>
              </a:rPr>
              <a:t>HELP Approach</a:t>
            </a:r>
          </a:p>
        </p:txBody>
      </p:sp>
      <p:pic>
        <p:nvPicPr>
          <p:cNvPr id="25" name="Picture 24"/>
          <p:cNvPicPr/>
          <p:nvPr/>
        </p:nvPicPr>
        <p:blipFill>
          <a:blip r:embed="rId4" cstate="print">
            <a:extLst>
              <a:ext uri="{28A0092B-C50C-407E-A947-70E740481C1C}">
                <a14:useLocalDpi xmlns:a14="http://schemas.microsoft.com/office/drawing/2010/main" val="0"/>
              </a:ext>
            </a:extLst>
          </a:blip>
          <a:stretch>
            <a:fillRect/>
          </a:stretch>
        </p:blipFill>
        <p:spPr>
          <a:xfrm rot="10055274">
            <a:off x="140492" y="96412"/>
            <a:ext cx="1409212" cy="1460486"/>
          </a:xfrm>
          <a:prstGeom prst="rect">
            <a:avLst/>
          </a:prstGeom>
        </p:spPr>
      </p:pic>
      <p:sp>
        <p:nvSpPr>
          <p:cNvPr id="2" name="Rectangle 1"/>
          <p:cNvSpPr/>
          <p:nvPr/>
        </p:nvSpPr>
        <p:spPr>
          <a:xfrm>
            <a:off x="9829800" y="4223058"/>
            <a:ext cx="2362200" cy="1001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24468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0" y="-42778"/>
            <a:ext cx="12192000" cy="2011355"/>
          </a:xfrm>
          <a:prstGeom prst="rect">
            <a:avLst/>
          </a:prstGeom>
        </p:spPr>
      </p:pic>
      <p:sp>
        <p:nvSpPr>
          <p:cNvPr id="2" name="Title 1"/>
          <p:cNvSpPr>
            <a:spLocks noGrp="1"/>
          </p:cNvSpPr>
          <p:nvPr>
            <p:ph type="title"/>
          </p:nvPr>
        </p:nvSpPr>
        <p:spPr>
          <a:xfrm>
            <a:off x="1339185" y="602615"/>
            <a:ext cx="10014615" cy="720567"/>
          </a:xfrm>
        </p:spPr>
        <p:txBody>
          <a:bodyPr>
            <a:noAutofit/>
          </a:bodyPr>
          <a:lstStyle/>
          <a:p>
            <a:pPr algn="ctr"/>
            <a:r>
              <a:rPr lang="en-CA" b="1" dirty="0">
                <a:solidFill>
                  <a:srgbClr val="0D1E42"/>
                </a:solidFill>
                <a:latin typeface="+mn-lt"/>
                <a:ea typeface="+mn-ea"/>
                <a:cs typeface="+mn-cs"/>
              </a:rPr>
              <a:t>Why Don’t We Call It a “Screening” Tool?</a:t>
            </a:r>
          </a:p>
        </p:txBody>
      </p:sp>
      <p:sp>
        <p:nvSpPr>
          <p:cNvPr id="4" name="Slide Number Placeholder 3"/>
          <p:cNvSpPr>
            <a:spLocks noGrp="1"/>
          </p:cNvSpPr>
          <p:nvPr>
            <p:ph type="sldNum" sz="quarter" idx="12"/>
          </p:nvPr>
        </p:nvSpPr>
        <p:spPr/>
        <p:txBody>
          <a:bodyPr/>
          <a:lstStyle/>
          <a:p>
            <a:fld id="{136009B4-2E8F-4E28-A58F-16FA64DB9128}" type="slidenum">
              <a:rPr lang="en-US" smtClean="0"/>
              <a:pPr/>
              <a:t>14</a:t>
            </a:fld>
            <a:endParaRPr lang="en-US" dirty="0"/>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17645" y="4864403"/>
            <a:ext cx="12192000" cy="201304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rot="17171994">
            <a:off x="571789" y="5110881"/>
            <a:ext cx="1534793" cy="1685662"/>
          </a:xfrm>
          <a:prstGeom prst="rect">
            <a:avLst/>
          </a:prstGeom>
        </p:spPr>
      </p:pic>
      <p:sp>
        <p:nvSpPr>
          <p:cNvPr id="3" name="Content Placeholder 2"/>
          <p:cNvSpPr>
            <a:spLocks noGrp="1"/>
          </p:cNvSpPr>
          <p:nvPr>
            <p:ph idx="1"/>
          </p:nvPr>
        </p:nvSpPr>
        <p:spPr>
          <a:xfrm>
            <a:off x="1110656" y="1914858"/>
            <a:ext cx="10243144" cy="3091331"/>
          </a:xfrm>
        </p:spPr>
        <p:txBody>
          <a:bodyPr>
            <a:normAutofit/>
          </a:bodyPr>
          <a:lstStyle/>
          <a:p>
            <a:pPr marL="0" indent="0">
              <a:spcBef>
                <a:spcPts val="0"/>
              </a:spcBef>
              <a:buNone/>
            </a:pPr>
            <a:r>
              <a:rPr lang="en-CA" b="1" dirty="0">
                <a:solidFill>
                  <a:srgbClr val="D6A05B"/>
                </a:solidFill>
              </a:rPr>
              <a:t>Criticism of the concept of “screening”:</a:t>
            </a:r>
          </a:p>
          <a:p>
            <a:pPr lvl="1">
              <a:spcBef>
                <a:spcPts val="0"/>
              </a:spcBef>
              <a:buFont typeface="Wingdings" panose="05000000000000000000" pitchFamily="2" charset="2"/>
              <a:buChar char="Ø"/>
            </a:pPr>
            <a:r>
              <a:rPr lang="en-CA" dirty="0"/>
              <a:t>Implies asking potentially re-traumatizing questions without necessarily having an impact on the response</a:t>
            </a:r>
          </a:p>
          <a:p>
            <a:pPr lvl="1">
              <a:spcBef>
                <a:spcPts val="0"/>
              </a:spcBef>
              <a:buFont typeface="Wingdings" panose="05000000000000000000" pitchFamily="2" charset="2"/>
              <a:buChar char="Ø"/>
            </a:pPr>
            <a:r>
              <a:rPr lang="en-CA" dirty="0"/>
              <a:t>Concerns about asking for the sake of asking</a:t>
            </a:r>
          </a:p>
          <a:p>
            <a:pPr marL="0" indent="0">
              <a:spcBef>
                <a:spcPts val="0"/>
              </a:spcBef>
              <a:buNone/>
            </a:pPr>
            <a:endParaRPr lang="en-CA" dirty="0"/>
          </a:p>
          <a:p>
            <a:pPr marL="0" indent="0">
              <a:spcBef>
                <a:spcPts val="0"/>
              </a:spcBef>
              <a:buNone/>
            </a:pPr>
            <a:r>
              <a:rPr lang="en-CA" b="1" dirty="0">
                <a:solidFill>
                  <a:srgbClr val="D6A05B"/>
                </a:solidFill>
              </a:rPr>
              <a:t>The Toolkit is intended to help legal advisers inquire about family violence and then integrate that information into practice.</a:t>
            </a:r>
          </a:p>
        </p:txBody>
      </p:sp>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rot="2632508">
            <a:off x="10320986" y="5465981"/>
            <a:ext cx="1208617" cy="1270174"/>
          </a:xfrm>
          <a:prstGeom prst="rect">
            <a:avLst/>
          </a:prstGeom>
        </p:spPr>
      </p:pic>
      <p:sp>
        <p:nvSpPr>
          <p:cNvPr id="10" name="Slide Number Placeholder 1"/>
          <p:cNvSpPr txBox="1">
            <a:spLocks/>
          </p:cNvSpPr>
          <p:nvPr/>
        </p:nvSpPr>
        <p:spPr>
          <a:xfrm>
            <a:off x="10329245" y="5808826"/>
            <a:ext cx="377769" cy="32257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14</a:t>
            </a:fld>
            <a:endParaRPr lang="en-US" sz="1600" dirty="0">
              <a:solidFill>
                <a:srgbClr val="002060"/>
              </a:solidFill>
            </a:endParaRPr>
          </a:p>
        </p:txBody>
      </p:sp>
    </p:spTree>
    <p:extLst>
      <p:ext uri="{BB962C8B-B14F-4D97-AF65-F5344CB8AC3E}">
        <p14:creationId xmlns:p14="http://schemas.microsoft.com/office/powerpoint/2010/main" val="3995808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625"/>
            <a:ext cx="12204618" cy="6855375"/>
          </a:xfrm>
          <a:prstGeom prst="rect">
            <a:avLst/>
          </a:prstGeom>
        </p:spPr>
      </p:pic>
      <p:sp>
        <p:nvSpPr>
          <p:cNvPr id="2" name="Title 1"/>
          <p:cNvSpPr>
            <a:spLocks noGrp="1"/>
          </p:cNvSpPr>
          <p:nvPr>
            <p:ph type="title"/>
          </p:nvPr>
        </p:nvSpPr>
        <p:spPr>
          <a:xfrm>
            <a:off x="3307679" y="550480"/>
            <a:ext cx="8739939" cy="1550323"/>
          </a:xfrm>
        </p:spPr>
        <p:txBody>
          <a:bodyPr>
            <a:noAutofit/>
          </a:bodyPr>
          <a:lstStyle/>
          <a:p>
            <a:pPr algn="ctr">
              <a:lnSpc>
                <a:spcPct val="100000"/>
              </a:lnSpc>
            </a:pPr>
            <a:r>
              <a:rPr lang="en-CA" sz="4000" b="1" dirty="0">
                <a:solidFill>
                  <a:srgbClr val="0D1E42"/>
                </a:solidFill>
                <a:latin typeface="+mn-lt"/>
                <a:ea typeface="+mn-ea"/>
                <a:cs typeface="+mn-cs"/>
              </a:rPr>
              <a:t>HELP Toolkit Is Specifically Developed Around the </a:t>
            </a:r>
            <a:r>
              <a:rPr lang="en-CA" sz="4000" b="1" i="1" dirty="0">
                <a:solidFill>
                  <a:srgbClr val="0D1E42"/>
                </a:solidFill>
                <a:latin typeface="+mn-lt"/>
                <a:ea typeface="+mn-ea"/>
                <a:cs typeface="+mn-cs"/>
              </a:rPr>
              <a:t>Divorce Act</a:t>
            </a:r>
            <a:r>
              <a:rPr lang="en-CA" sz="4000" b="1" dirty="0">
                <a:solidFill>
                  <a:srgbClr val="0D1E42"/>
                </a:solidFill>
                <a:latin typeface="+mn-lt"/>
                <a:ea typeface="+mn-ea"/>
                <a:cs typeface="+mn-cs"/>
              </a:rPr>
              <a:t> Family Violence Provisions</a:t>
            </a:r>
          </a:p>
        </p:txBody>
      </p:sp>
      <p:sp>
        <p:nvSpPr>
          <p:cNvPr id="3" name="Content Placeholder 2"/>
          <p:cNvSpPr>
            <a:spLocks noGrp="1"/>
          </p:cNvSpPr>
          <p:nvPr>
            <p:ph idx="1"/>
          </p:nvPr>
        </p:nvSpPr>
        <p:spPr>
          <a:xfrm>
            <a:off x="3438413" y="2648658"/>
            <a:ext cx="8739939" cy="3261890"/>
          </a:xfrm>
        </p:spPr>
        <p:txBody>
          <a:bodyPr/>
          <a:lstStyle/>
          <a:p>
            <a:pPr>
              <a:buNone/>
            </a:pPr>
            <a:r>
              <a:rPr lang="en-US" sz="2400" dirty="0"/>
              <a:t>Evidence-based definition: s. 2(1)</a:t>
            </a:r>
          </a:p>
          <a:p>
            <a:pPr>
              <a:spcBef>
                <a:spcPts val="0"/>
              </a:spcBef>
              <a:buNone/>
            </a:pPr>
            <a:endParaRPr lang="en-CA" sz="2400" b="1" i="1" dirty="0"/>
          </a:p>
          <a:p>
            <a:pPr>
              <a:spcBef>
                <a:spcPts val="0"/>
              </a:spcBef>
              <a:buNone/>
            </a:pPr>
            <a:r>
              <a:rPr lang="en-CA" sz="2400" b="1" i="1" dirty="0"/>
              <a:t>family violence</a:t>
            </a:r>
            <a:r>
              <a:rPr lang="en-CA" sz="2400" dirty="0"/>
              <a:t> means any conduct, whether or not the conduct constitutes a criminal offence, by a family member towards another family member, that is </a:t>
            </a:r>
            <a:r>
              <a:rPr lang="en-CA" sz="2400" b="1" dirty="0"/>
              <a:t>violent or threatening or that constitutes a pattern of coercive and controlling behaviour or that causes that other family member to fear for their own safety </a:t>
            </a:r>
            <a:r>
              <a:rPr lang="en-CA" sz="2400" dirty="0"/>
              <a:t>or for that of another person — and in the case of a child, the </a:t>
            </a:r>
            <a:r>
              <a:rPr lang="en-CA" sz="2400" b="1" dirty="0"/>
              <a:t>direct or indirect exposure to such conduct </a:t>
            </a:r>
            <a:r>
              <a:rPr lang="en-CA" sz="2400" dirty="0"/>
              <a:t>— and includes (…)</a:t>
            </a:r>
          </a:p>
          <a:p>
            <a:pPr>
              <a:buNone/>
            </a:pPr>
            <a:endParaRPr lang="en-US" dirty="0"/>
          </a:p>
        </p:txBody>
      </p:sp>
      <p:sp>
        <p:nvSpPr>
          <p:cNvPr id="4" name="Slide Number Placeholder 3"/>
          <p:cNvSpPr>
            <a:spLocks noGrp="1"/>
          </p:cNvSpPr>
          <p:nvPr>
            <p:ph type="sldNum" sz="quarter" idx="12"/>
          </p:nvPr>
        </p:nvSpPr>
        <p:spPr/>
        <p:txBody>
          <a:bodyPr/>
          <a:lstStyle/>
          <a:p>
            <a:fld id="{136009B4-2E8F-4E28-A58F-16FA64DB9128}" type="slidenum">
              <a:rPr lang="en-US" smtClean="0"/>
              <a:pPr/>
              <a:t>15</a:t>
            </a:fld>
            <a:endParaRPr lang="en-US" dirty="0"/>
          </a:p>
        </p:txBody>
      </p:sp>
      <p:sp>
        <p:nvSpPr>
          <p:cNvPr id="6" name="Rectangle 5"/>
          <p:cNvSpPr/>
          <p:nvPr/>
        </p:nvSpPr>
        <p:spPr>
          <a:xfrm>
            <a:off x="9448800" y="5824926"/>
            <a:ext cx="2729552" cy="1016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rot="2632508">
            <a:off x="10704926" y="5678630"/>
            <a:ext cx="1208617" cy="1270174"/>
          </a:xfrm>
          <a:prstGeom prst="rect">
            <a:avLst/>
          </a:prstGeom>
        </p:spPr>
      </p:pic>
      <p:sp>
        <p:nvSpPr>
          <p:cNvPr id="8" name="Slide Number Placeholder 1"/>
          <p:cNvSpPr txBox="1">
            <a:spLocks/>
          </p:cNvSpPr>
          <p:nvPr/>
        </p:nvSpPr>
        <p:spPr>
          <a:xfrm>
            <a:off x="10649017" y="6021475"/>
            <a:ext cx="500246" cy="3348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15</a:t>
            </a:fld>
            <a:endParaRPr lang="en-US" sz="1600" dirty="0">
              <a:solidFill>
                <a:srgbClr val="002060"/>
              </a:solidFill>
            </a:endParaRPr>
          </a:p>
        </p:txBody>
      </p:sp>
    </p:spTree>
    <p:extLst>
      <p:ext uri="{BB962C8B-B14F-4D97-AF65-F5344CB8AC3E}">
        <p14:creationId xmlns:p14="http://schemas.microsoft.com/office/powerpoint/2010/main" val="474795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625"/>
            <a:ext cx="12204618" cy="6855375"/>
          </a:xfrm>
          <a:prstGeom prst="rect">
            <a:avLst/>
          </a:prstGeom>
        </p:spPr>
      </p:pic>
      <p:sp>
        <p:nvSpPr>
          <p:cNvPr id="2" name="Title 1"/>
          <p:cNvSpPr>
            <a:spLocks noGrp="1"/>
          </p:cNvSpPr>
          <p:nvPr>
            <p:ph type="title"/>
          </p:nvPr>
        </p:nvSpPr>
        <p:spPr>
          <a:xfrm>
            <a:off x="3360045" y="972134"/>
            <a:ext cx="8260375" cy="548640"/>
          </a:xfrm>
        </p:spPr>
        <p:txBody>
          <a:bodyPr>
            <a:noAutofit/>
          </a:bodyPr>
          <a:lstStyle/>
          <a:p>
            <a:pPr algn="ctr"/>
            <a:r>
              <a:rPr lang="en-CA" b="1" i="1" dirty="0">
                <a:solidFill>
                  <a:srgbClr val="0D1E42"/>
                </a:solidFill>
                <a:latin typeface="+mn-lt"/>
                <a:ea typeface="+mn-ea"/>
                <a:cs typeface="+mn-cs"/>
              </a:rPr>
              <a:t>Divorce Act</a:t>
            </a:r>
            <a:r>
              <a:rPr lang="en-CA" b="1" dirty="0">
                <a:solidFill>
                  <a:srgbClr val="0D1E42"/>
                </a:solidFill>
                <a:latin typeface="+mn-lt"/>
                <a:ea typeface="+mn-ea"/>
                <a:cs typeface="+mn-cs"/>
              </a:rPr>
              <a:t>: Family Violence Definition (cont’d) </a:t>
            </a:r>
          </a:p>
        </p:txBody>
      </p:sp>
      <p:sp>
        <p:nvSpPr>
          <p:cNvPr id="3" name="Content Placeholder 2"/>
          <p:cNvSpPr>
            <a:spLocks noGrp="1"/>
          </p:cNvSpPr>
          <p:nvPr>
            <p:ph idx="1"/>
          </p:nvPr>
        </p:nvSpPr>
        <p:spPr>
          <a:xfrm>
            <a:off x="3552700" y="2083981"/>
            <a:ext cx="8625652" cy="3709162"/>
          </a:xfrm>
        </p:spPr>
        <p:txBody>
          <a:bodyPr>
            <a:normAutofit fontScale="62500" lnSpcReduction="20000"/>
          </a:bodyPr>
          <a:lstStyle/>
          <a:p>
            <a:pPr>
              <a:buNone/>
            </a:pPr>
            <a:r>
              <a:rPr lang="en-CA" sz="3800" b="1" dirty="0"/>
              <a:t>(a)</a:t>
            </a:r>
            <a:r>
              <a:rPr lang="en-CA" sz="3800" dirty="0"/>
              <a:t> physical abuse, including forced confinement but excluding the use of reasonable force to protect themselves or another person;</a:t>
            </a:r>
          </a:p>
          <a:p>
            <a:pPr>
              <a:buNone/>
            </a:pPr>
            <a:r>
              <a:rPr lang="en-CA" sz="3800" b="1" dirty="0"/>
              <a:t>(b)</a:t>
            </a:r>
            <a:r>
              <a:rPr lang="en-CA" sz="3800" dirty="0"/>
              <a:t> sexual abuse; </a:t>
            </a:r>
          </a:p>
          <a:p>
            <a:pPr>
              <a:buNone/>
            </a:pPr>
            <a:r>
              <a:rPr lang="en-CA" sz="3800" b="1" dirty="0"/>
              <a:t>(c)</a:t>
            </a:r>
            <a:r>
              <a:rPr lang="en-CA" sz="3800" dirty="0"/>
              <a:t> threats to kill or cause bodily harm to any person;</a:t>
            </a:r>
          </a:p>
          <a:p>
            <a:pPr>
              <a:buNone/>
            </a:pPr>
            <a:r>
              <a:rPr lang="en-CA" sz="3800" b="1" dirty="0"/>
              <a:t>(d)</a:t>
            </a:r>
            <a:r>
              <a:rPr lang="en-CA" sz="3800" dirty="0"/>
              <a:t> harassment, including stalking; </a:t>
            </a:r>
          </a:p>
          <a:p>
            <a:pPr>
              <a:buNone/>
            </a:pPr>
            <a:r>
              <a:rPr lang="en-CA" sz="3800" b="1" dirty="0"/>
              <a:t>(e)</a:t>
            </a:r>
            <a:r>
              <a:rPr lang="en-CA" sz="3800" dirty="0"/>
              <a:t> the failure to provide the necessaries of life; </a:t>
            </a:r>
          </a:p>
          <a:p>
            <a:pPr>
              <a:buNone/>
            </a:pPr>
            <a:r>
              <a:rPr lang="en-CA" sz="3800" b="1" dirty="0"/>
              <a:t>(f)</a:t>
            </a:r>
            <a:r>
              <a:rPr lang="en-CA" sz="3800" dirty="0"/>
              <a:t> psychological abuse; </a:t>
            </a:r>
          </a:p>
          <a:p>
            <a:pPr>
              <a:buNone/>
            </a:pPr>
            <a:r>
              <a:rPr lang="en-CA" sz="3800" b="1" dirty="0"/>
              <a:t>(g)</a:t>
            </a:r>
            <a:r>
              <a:rPr lang="en-CA" sz="3800" dirty="0"/>
              <a:t> financial abuse;</a:t>
            </a:r>
          </a:p>
          <a:p>
            <a:pPr>
              <a:buNone/>
            </a:pPr>
            <a:r>
              <a:rPr lang="en-CA" sz="3800" b="1" dirty="0"/>
              <a:t>(h)</a:t>
            </a:r>
            <a:r>
              <a:rPr lang="en-CA" sz="3800" dirty="0"/>
              <a:t> threats to kill or harm an animal or damage property; and</a:t>
            </a:r>
          </a:p>
          <a:p>
            <a:pPr>
              <a:buNone/>
            </a:pPr>
            <a:r>
              <a:rPr lang="en-CA" sz="3800" b="1" dirty="0"/>
              <a:t>(i)</a:t>
            </a:r>
            <a:r>
              <a:rPr lang="en-CA" sz="3800" dirty="0"/>
              <a:t> the killing or harming of an animal or the damaging of property; </a:t>
            </a:r>
          </a:p>
        </p:txBody>
      </p:sp>
      <p:sp>
        <p:nvSpPr>
          <p:cNvPr id="4" name="Slide Number Placeholder 3"/>
          <p:cNvSpPr>
            <a:spLocks noGrp="1"/>
          </p:cNvSpPr>
          <p:nvPr>
            <p:ph type="sldNum" sz="quarter" idx="12"/>
          </p:nvPr>
        </p:nvSpPr>
        <p:spPr/>
        <p:txBody>
          <a:bodyPr/>
          <a:lstStyle/>
          <a:p>
            <a:fld id="{136009B4-2E8F-4E28-A58F-16FA64DB9128}" type="slidenum">
              <a:rPr lang="en-US" smtClean="0"/>
              <a:pPr/>
              <a:t>16</a:t>
            </a:fld>
            <a:endParaRPr lang="en-US" dirty="0"/>
          </a:p>
        </p:txBody>
      </p:sp>
      <p:sp>
        <p:nvSpPr>
          <p:cNvPr id="6" name="Rectangle 5"/>
          <p:cNvSpPr/>
          <p:nvPr/>
        </p:nvSpPr>
        <p:spPr>
          <a:xfrm>
            <a:off x="9448800" y="5824926"/>
            <a:ext cx="2729552" cy="1016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rot="2632508">
            <a:off x="10704926" y="5678630"/>
            <a:ext cx="1208617" cy="1270174"/>
          </a:xfrm>
          <a:prstGeom prst="rect">
            <a:avLst/>
          </a:prstGeom>
        </p:spPr>
      </p:pic>
      <p:sp>
        <p:nvSpPr>
          <p:cNvPr id="8" name="Slide Number Placeholder 1"/>
          <p:cNvSpPr txBox="1">
            <a:spLocks/>
          </p:cNvSpPr>
          <p:nvPr/>
        </p:nvSpPr>
        <p:spPr>
          <a:xfrm>
            <a:off x="10649017" y="6021475"/>
            <a:ext cx="500246" cy="3348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16</a:t>
            </a:fld>
            <a:endParaRPr lang="en-US" sz="1600" dirty="0">
              <a:solidFill>
                <a:srgbClr val="002060"/>
              </a:solidFill>
            </a:endParaRPr>
          </a:p>
        </p:txBody>
      </p:sp>
    </p:spTree>
    <p:extLst>
      <p:ext uri="{BB962C8B-B14F-4D97-AF65-F5344CB8AC3E}">
        <p14:creationId xmlns:p14="http://schemas.microsoft.com/office/powerpoint/2010/main" val="358985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0" y="-42778"/>
            <a:ext cx="12192000" cy="2011355"/>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7645" y="4864403"/>
            <a:ext cx="12192000" cy="201304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pic>
      <p:sp>
        <p:nvSpPr>
          <p:cNvPr id="2" name="Title 1"/>
          <p:cNvSpPr>
            <a:spLocks noGrp="1"/>
          </p:cNvSpPr>
          <p:nvPr>
            <p:ph type="title"/>
          </p:nvPr>
        </p:nvSpPr>
        <p:spPr>
          <a:xfrm>
            <a:off x="2162805" y="606680"/>
            <a:ext cx="7886700" cy="524955"/>
          </a:xfrm>
        </p:spPr>
        <p:txBody>
          <a:bodyPr>
            <a:noAutofit/>
          </a:bodyPr>
          <a:lstStyle/>
          <a:p>
            <a:pPr algn="ctr"/>
            <a:r>
              <a:rPr lang="en-CA" b="1" dirty="0">
                <a:solidFill>
                  <a:srgbClr val="0D1E42"/>
                </a:solidFill>
                <a:latin typeface="+mn-lt"/>
                <a:ea typeface="+mn-ea"/>
                <a:cs typeface="+mn-cs"/>
              </a:rPr>
              <a:t>Family Violence Provisions</a:t>
            </a:r>
          </a:p>
        </p:txBody>
      </p:sp>
      <p:sp>
        <p:nvSpPr>
          <p:cNvPr id="3" name="Content Placeholder 2"/>
          <p:cNvSpPr>
            <a:spLocks noGrp="1"/>
          </p:cNvSpPr>
          <p:nvPr>
            <p:ph idx="1"/>
          </p:nvPr>
        </p:nvSpPr>
        <p:spPr>
          <a:xfrm>
            <a:off x="709804" y="1548320"/>
            <a:ext cx="10772392" cy="4498868"/>
          </a:xfrm>
        </p:spPr>
        <p:txBody>
          <a:bodyPr>
            <a:normAutofit/>
          </a:bodyPr>
          <a:lstStyle/>
          <a:p>
            <a:pPr marL="285750" indent="-285750"/>
            <a:r>
              <a:rPr lang="en-US" sz="2400" dirty="0"/>
              <a:t>Primary consideration: child’s safety,</a:t>
            </a:r>
            <a:r>
              <a:rPr lang="en-US" sz="2400" dirty="0">
                <a:solidFill>
                  <a:srgbClr val="FF0000"/>
                </a:solidFill>
              </a:rPr>
              <a:t> </a:t>
            </a:r>
            <a:r>
              <a:rPr lang="en-US" sz="2400" dirty="0"/>
              <a:t>security and well-being (16(2))</a:t>
            </a:r>
          </a:p>
          <a:p>
            <a:pPr marL="285750" indent="-285750"/>
            <a:r>
              <a:rPr lang="en-US" sz="2400" dirty="0"/>
              <a:t>Best interests of the child criteria specific to family violence cases – court required to consider family violence and its impact (16(3) &amp; 16(4))</a:t>
            </a:r>
          </a:p>
          <a:p>
            <a:pPr marL="285750" indent="-285750"/>
            <a:r>
              <a:rPr lang="en-US" sz="2400" dirty="0"/>
              <a:t>Supervised parenting time and transfers (16.1(8) &amp; 16.5(7))</a:t>
            </a:r>
          </a:p>
          <a:p>
            <a:pPr marL="285750" indent="-285750"/>
            <a:r>
              <a:rPr lang="en-CA" sz="2400" dirty="0"/>
              <a:t>Prohibition on the removal of a child from a geographic area without the written consent of any specified person or without a court order authorizing the removal (16.1(9))</a:t>
            </a:r>
            <a:endParaRPr lang="en-US" sz="2400" dirty="0"/>
          </a:p>
          <a:p>
            <a:pPr marL="285750" indent="-285750"/>
            <a:r>
              <a:rPr lang="en-CA" sz="2400" dirty="0"/>
              <a:t>Exceptions to notice of changes of residence and relocation (16.8(3), 16.9(3), 16.94(3))</a:t>
            </a:r>
          </a:p>
          <a:p>
            <a:pPr marL="285750" indent="-285750"/>
            <a:r>
              <a:rPr lang="en-US" sz="2400" dirty="0"/>
              <a:t>Provision to promote coordination between criminal, child protection and family cases (7.8) </a:t>
            </a:r>
          </a:p>
          <a:p>
            <a:pPr>
              <a:buNone/>
            </a:pPr>
            <a:endParaRPr lang="en-CA" i="1" dirty="0"/>
          </a:p>
          <a:p>
            <a:pPr>
              <a:buNone/>
            </a:pPr>
            <a:endParaRPr lang="en-CA" dirty="0"/>
          </a:p>
        </p:txBody>
      </p:sp>
      <p:sp>
        <p:nvSpPr>
          <p:cNvPr id="4" name="Slide Number Placeholder 3"/>
          <p:cNvSpPr>
            <a:spLocks noGrp="1"/>
          </p:cNvSpPr>
          <p:nvPr>
            <p:ph type="sldNum" sz="quarter" idx="12"/>
          </p:nvPr>
        </p:nvSpPr>
        <p:spPr/>
        <p:txBody>
          <a:bodyPr/>
          <a:lstStyle/>
          <a:p>
            <a:fld id="{136009B4-2E8F-4E28-A58F-16FA64DB9128}" type="slidenum">
              <a:rPr lang="en-US" smtClean="0"/>
              <a:pPr/>
              <a:t>17</a:t>
            </a:fld>
            <a:endParaRPr lang="en-US" dirty="0"/>
          </a:p>
        </p:txBody>
      </p:sp>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rot="2632508">
            <a:off x="10320986" y="5465981"/>
            <a:ext cx="1208617" cy="1270174"/>
          </a:xfrm>
          <a:prstGeom prst="rect">
            <a:avLst/>
          </a:prstGeom>
        </p:spPr>
      </p:pic>
      <p:sp>
        <p:nvSpPr>
          <p:cNvPr id="10" name="Slide Number Placeholder 1"/>
          <p:cNvSpPr txBox="1">
            <a:spLocks/>
          </p:cNvSpPr>
          <p:nvPr/>
        </p:nvSpPr>
        <p:spPr>
          <a:xfrm>
            <a:off x="10261654" y="5799235"/>
            <a:ext cx="500246" cy="3348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17</a:t>
            </a:fld>
            <a:endParaRPr lang="en-US" sz="1600" dirty="0">
              <a:solidFill>
                <a:srgbClr val="002060"/>
              </a:solidFill>
            </a:endParaRPr>
          </a:p>
        </p:txBody>
      </p:sp>
    </p:spTree>
    <p:extLst>
      <p:ext uri="{BB962C8B-B14F-4D97-AF65-F5344CB8AC3E}">
        <p14:creationId xmlns:p14="http://schemas.microsoft.com/office/powerpoint/2010/main" val="1961935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0" y="-42778"/>
            <a:ext cx="12192000" cy="201135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17645" y="4864403"/>
            <a:ext cx="12192000" cy="2013045"/>
          </a:xfrm>
          <a:prstGeom prst="rect">
            <a:avLst/>
          </a:prstGeom>
        </p:spPr>
      </p:pic>
      <p:sp>
        <p:nvSpPr>
          <p:cNvPr id="2" name="Title 1"/>
          <p:cNvSpPr>
            <a:spLocks noGrp="1"/>
          </p:cNvSpPr>
          <p:nvPr>
            <p:ph type="title"/>
          </p:nvPr>
        </p:nvSpPr>
        <p:spPr>
          <a:xfrm>
            <a:off x="1619003" y="641684"/>
            <a:ext cx="9129207" cy="1115865"/>
          </a:xfrm>
        </p:spPr>
        <p:txBody>
          <a:bodyPr>
            <a:normAutofit fontScale="90000"/>
          </a:bodyPr>
          <a:lstStyle/>
          <a:p>
            <a:pPr algn="ctr"/>
            <a:r>
              <a:rPr lang="en-CA" sz="4900" b="1" i="1" dirty="0">
                <a:solidFill>
                  <a:srgbClr val="0D1E42"/>
                </a:solidFill>
                <a:latin typeface="+mn-lt"/>
                <a:ea typeface="+mn-ea"/>
                <a:cs typeface="+mn-cs"/>
              </a:rPr>
              <a:t>Divorce Act </a:t>
            </a:r>
            <a:r>
              <a:rPr lang="en-CA" sz="4900" b="1" dirty="0">
                <a:solidFill>
                  <a:srgbClr val="0D1E42"/>
                </a:solidFill>
                <a:latin typeface="+mn-lt"/>
                <a:ea typeface="+mn-ea"/>
                <a:cs typeface="+mn-cs"/>
              </a:rPr>
              <a:t>Strongly</a:t>
            </a:r>
            <a:r>
              <a:rPr lang="en-CA" sz="4900" b="1" dirty="0">
                <a:solidFill>
                  <a:srgbClr val="0D1E42"/>
                </a:solidFill>
              </a:rPr>
              <a:t> </a:t>
            </a:r>
            <a:r>
              <a:rPr lang="en-CA" sz="4900" b="1" dirty="0">
                <a:solidFill>
                  <a:srgbClr val="0D1E42"/>
                </a:solidFill>
                <a:latin typeface="+mn-lt"/>
                <a:ea typeface="+mn-ea"/>
                <a:cs typeface="+mn-cs"/>
              </a:rPr>
              <a:t>Encourages “Family Dispute Resolution”</a:t>
            </a:r>
          </a:p>
        </p:txBody>
      </p:sp>
      <p:sp>
        <p:nvSpPr>
          <p:cNvPr id="3" name="Content Placeholder 2"/>
          <p:cNvSpPr>
            <a:spLocks noGrp="1"/>
          </p:cNvSpPr>
          <p:nvPr>
            <p:ph idx="1"/>
          </p:nvPr>
        </p:nvSpPr>
        <p:spPr>
          <a:xfrm>
            <a:off x="993007" y="2028038"/>
            <a:ext cx="10170695" cy="3555277"/>
          </a:xfrm>
        </p:spPr>
        <p:txBody>
          <a:bodyPr>
            <a:normAutofit lnSpcReduction="10000"/>
          </a:bodyPr>
          <a:lstStyle/>
          <a:p>
            <a:pPr marL="0" indent="0">
              <a:spcBef>
                <a:spcPts val="0"/>
              </a:spcBef>
              <a:buNone/>
            </a:pPr>
            <a:r>
              <a:rPr lang="en-CA" dirty="0"/>
              <a:t>As part of focusing on the best interests of the child and promoting a more efficient family justice system, the </a:t>
            </a:r>
            <a:r>
              <a:rPr lang="en-CA" i="1" dirty="0"/>
              <a:t>Divorce Act </a:t>
            </a:r>
            <a:r>
              <a:rPr lang="en-CA" dirty="0"/>
              <a:t>amendments have a strong focus on promoting “family dispute resolution” (FDR).</a:t>
            </a:r>
          </a:p>
          <a:p>
            <a:pPr marL="0" indent="0">
              <a:spcBef>
                <a:spcPts val="0"/>
              </a:spcBef>
              <a:buNone/>
            </a:pPr>
            <a:endParaRPr lang="en-CA" sz="2600" dirty="0"/>
          </a:p>
          <a:p>
            <a:pPr marL="691200" lvl="1" indent="-230400">
              <a:spcBef>
                <a:spcPts val="0"/>
              </a:spcBef>
              <a:spcAft>
                <a:spcPts val="600"/>
              </a:spcAft>
              <a:buFont typeface="Wingdings" panose="05000000000000000000" pitchFamily="2" charset="2"/>
              <a:buChar char="Ø"/>
            </a:pPr>
            <a:r>
              <a:rPr lang="en-CA" dirty="0"/>
              <a:t>Parents have a duty to try to resolve disputes through FDR to the extent that it is appropriate (7.3)</a:t>
            </a:r>
          </a:p>
          <a:p>
            <a:pPr marL="691200" lvl="1" indent="-230400">
              <a:spcBef>
                <a:spcPts val="0"/>
              </a:spcBef>
              <a:spcAft>
                <a:spcPts val="600"/>
              </a:spcAft>
              <a:buFont typeface="Wingdings" panose="05000000000000000000" pitchFamily="2" charset="2"/>
              <a:buChar char="Ø"/>
            </a:pPr>
            <a:r>
              <a:rPr lang="en-CA" dirty="0"/>
              <a:t>Legal advisers have a duty to encourage FDR unless it would be clearly inappropriate (7.7(2)(b))</a:t>
            </a:r>
          </a:p>
          <a:p>
            <a:pPr marL="691200" lvl="1" indent="-230400">
              <a:spcBef>
                <a:spcPts val="0"/>
              </a:spcBef>
              <a:spcAft>
                <a:spcPts val="600"/>
              </a:spcAft>
              <a:buFont typeface="Wingdings" panose="05000000000000000000" pitchFamily="2" charset="2"/>
              <a:buChar char="Ø"/>
            </a:pPr>
            <a:r>
              <a:rPr lang="en-US" dirty="0"/>
              <a:t>The court may direct the parties to attend FDR, subject to provincial law (16.1(6))</a:t>
            </a:r>
          </a:p>
        </p:txBody>
      </p:sp>
      <p:sp>
        <p:nvSpPr>
          <p:cNvPr id="4" name="Slide Number Placeholder 3"/>
          <p:cNvSpPr>
            <a:spLocks noGrp="1"/>
          </p:cNvSpPr>
          <p:nvPr>
            <p:ph type="sldNum" sz="quarter" idx="12"/>
          </p:nvPr>
        </p:nvSpPr>
        <p:spPr/>
        <p:txBody>
          <a:bodyPr/>
          <a:lstStyle/>
          <a:p>
            <a:fld id="{136009B4-2E8F-4E28-A58F-16FA64DB9128}" type="slidenum">
              <a:rPr lang="en-US" smtClean="0"/>
              <a:pPr/>
              <a:t>18</a:t>
            </a:fld>
            <a:endParaRPr lang="en-US" dirty="0"/>
          </a:p>
        </p:txBody>
      </p:sp>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rot="17171994">
            <a:off x="571789" y="5110881"/>
            <a:ext cx="1534793" cy="1685662"/>
          </a:xfrm>
          <a:prstGeom prst="rect">
            <a:avLst/>
          </a:prstGeom>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rot="2632508">
            <a:off x="10320986" y="5465981"/>
            <a:ext cx="1208617" cy="1270174"/>
          </a:xfrm>
          <a:prstGeom prst="rect">
            <a:avLst/>
          </a:prstGeom>
        </p:spPr>
      </p:pic>
      <p:sp>
        <p:nvSpPr>
          <p:cNvPr id="9" name="Slide Number Placeholder 1"/>
          <p:cNvSpPr txBox="1">
            <a:spLocks/>
          </p:cNvSpPr>
          <p:nvPr/>
        </p:nvSpPr>
        <p:spPr>
          <a:xfrm>
            <a:off x="10232993" y="5840910"/>
            <a:ext cx="515218" cy="2449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18</a:t>
            </a:fld>
            <a:endParaRPr lang="en-US" sz="1600" dirty="0">
              <a:solidFill>
                <a:srgbClr val="002060"/>
              </a:solidFill>
            </a:endParaRPr>
          </a:p>
        </p:txBody>
      </p:sp>
    </p:spTree>
    <p:extLst>
      <p:ext uri="{BB962C8B-B14F-4D97-AF65-F5344CB8AC3E}">
        <p14:creationId xmlns:p14="http://schemas.microsoft.com/office/powerpoint/2010/main" val="2936960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stretch>
            <a:fillRect/>
          </a:stretch>
        </p:blipFill>
        <p:spPr>
          <a:xfrm>
            <a:off x="-12618" y="2625"/>
            <a:ext cx="12204618" cy="6855375"/>
          </a:xfrm>
          <a:prstGeom prst="rect">
            <a:avLst/>
          </a:prstGeom>
        </p:spPr>
      </p:pic>
      <p:sp>
        <p:nvSpPr>
          <p:cNvPr id="4" name="Slide Number Placeholder 3"/>
          <p:cNvSpPr>
            <a:spLocks noGrp="1"/>
          </p:cNvSpPr>
          <p:nvPr>
            <p:ph type="sldNum" sz="quarter" idx="12"/>
          </p:nvPr>
        </p:nvSpPr>
        <p:spPr/>
        <p:txBody>
          <a:bodyPr/>
          <a:lstStyle/>
          <a:p>
            <a:fld id="{136009B4-2E8F-4E28-A58F-16FA64DB9128}" type="slidenum">
              <a:rPr lang="en-US" smtClean="0"/>
              <a:pPr/>
              <a:t>19</a:t>
            </a:fld>
            <a:endParaRPr lang="en-US" dirty="0"/>
          </a:p>
        </p:txBody>
      </p:sp>
      <p:sp>
        <p:nvSpPr>
          <p:cNvPr id="5" name="Arrow: Pentagon 1">
            <a:extLst>
              <a:ext uri="{FF2B5EF4-FFF2-40B4-BE49-F238E27FC236}">
                <a16:creationId xmlns:a16="http://schemas.microsoft.com/office/drawing/2014/main" id="{E20D09A7-83DA-47D7-8835-65AA6E22E227}"/>
              </a:ext>
            </a:extLst>
          </p:cNvPr>
          <p:cNvSpPr/>
          <p:nvPr/>
        </p:nvSpPr>
        <p:spPr>
          <a:xfrm>
            <a:off x="4502475" y="1808564"/>
            <a:ext cx="1062766" cy="564160"/>
          </a:xfrm>
          <a:prstGeom prst="homePlate">
            <a:avLst/>
          </a:prstGeom>
          <a:solidFill>
            <a:srgbClr val="003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Calibri" panose="020F0502020204030204"/>
            </a:endParaRPr>
          </a:p>
        </p:txBody>
      </p:sp>
      <p:sp>
        <p:nvSpPr>
          <p:cNvPr id="13" name="Arrow: Chevron 2">
            <a:extLst>
              <a:ext uri="{FF2B5EF4-FFF2-40B4-BE49-F238E27FC236}">
                <a16:creationId xmlns:a16="http://schemas.microsoft.com/office/drawing/2014/main" id="{E4902C58-E153-4BF7-950A-D1AAB4AFC986}"/>
              </a:ext>
            </a:extLst>
          </p:cNvPr>
          <p:cNvSpPr/>
          <p:nvPr/>
        </p:nvSpPr>
        <p:spPr>
          <a:xfrm>
            <a:off x="5445219" y="1176509"/>
            <a:ext cx="4835378" cy="518666"/>
          </a:xfrm>
          <a:prstGeom prst="chevron">
            <a:avLst/>
          </a:prstGeom>
          <a:noFill/>
          <a:ln w="38100">
            <a:solidFill>
              <a:srgbClr val="761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282F39"/>
              </a:solidFill>
              <a:latin typeface="Calibri" panose="020F0502020204030204"/>
            </a:endParaRPr>
          </a:p>
        </p:txBody>
      </p:sp>
      <p:sp>
        <p:nvSpPr>
          <p:cNvPr id="43" name="Rectangle 42"/>
          <p:cNvSpPr/>
          <p:nvPr/>
        </p:nvSpPr>
        <p:spPr>
          <a:xfrm>
            <a:off x="6621850" y="1264775"/>
            <a:ext cx="2325958" cy="369332"/>
          </a:xfrm>
          <a:prstGeom prst="rect">
            <a:avLst/>
          </a:prstGeom>
        </p:spPr>
        <p:txBody>
          <a:bodyPr wrap="none">
            <a:spAutoFit/>
          </a:bodyPr>
          <a:lstStyle/>
          <a:p>
            <a:pPr>
              <a:buNone/>
            </a:pPr>
            <a:r>
              <a:rPr lang="en-CA" b="1" dirty="0">
                <a:solidFill>
                  <a:srgbClr val="0D1E42"/>
                </a:solidFill>
              </a:rPr>
              <a:t>HELP Toolkit Overview</a:t>
            </a:r>
          </a:p>
        </p:txBody>
      </p:sp>
      <p:sp>
        <p:nvSpPr>
          <p:cNvPr id="44" name="Rectangle 43"/>
          <p:cNvSpPr/>
          <p:nvPr/>
        </p:nvSpPr>
        <p:spPr>
          <a:xfrm>
            <a:off x="7175912" y="1900989"/>
            <a:ext cx="1334020" cy="369332"/>
          </a:xfrm>
          <a:prstGeom prst="rect">
            <a:avLst/>
          </a:prstGeom>
        </p:spPr>
        <p:txBody>
          <a:bodyPr wrap="none">
            <a:spAutoFit/>
          </a:bodyPr>
          <a:lstStyle/>
          <a:p>
            <a:pPr>
              <a:buNone/>
            </a:pPr>
            <a:r>
              <a:rPr lang="en-CA" b="1" dirty="0">
                <a:solidFill>
                  <a:srgbClr val="0D1E42"/>
                </a:solidFill>
              </a:rPr>
              <a:t>HELP GUIDE</a:t>
            </a:r>
          </a:p>
        </p:txBody>
      </p:sp>
      <p:sp>
        <p:nvSpPr>
          <p:cNvPr id="45" name="Rectangle 44"/>
          <p:cNvSpPr/>
          <p:nvPr/>
        </p:nvSpPr>
        <p:spPr>
          <a:xfrm>
            <a:off x="7004358" y="2557959"/>
            <a:ext cx="1638975" cy="369332"/>
          </a:xfrm>
          <a:prstGeom prst="rect">
            <a:avLst/>
          </a:prstGeom>
        </p:spPr>
        <p:txBody>
          <a:bodyPr wrap="none">
            <a:spAutoFit/>
          </a:bodyPr>
          <a:lstStyle/>
          <a:p>
            <a:r>
              <a:rPr lang="en-CA" b="1" dirty="0">
                <a:solidFill>
                  <a:srgbClr val="0D1E42"/>
                </a:solidFill>
              </a:rPr>
              <a:t>HELP Approach</a:t>
            </a:r>
            <a:endParaRPr lang="en-CA" dirty="0">
              <a:solidFill>
                <a:srgbClr val="0D1E42"/>
              </a:solidFill>
            </a:endParaRPr>
          </a:p>
        </p:txBody>
      </p:sp>
      <p:sp>
        <p:nvSpPr>
          <p:cNvPr id="46" name="Rectangle 45"/>
          <p:cNvSpPr/>
          <p:nvPr/>
        </p:nvSpPr>
        <p:spPr>
          <a:xfrm>
            <a:off x="7045107" y="3207200"/>
            <a:ext cx="1565493" cy="369332"/>
          </a:xfrm>
          <a:prstGeom prst="rect">
            <a:avLst/>
          </a:prstGeom>
        </p:spPr>
        <p:txBody>
          <a:bodyPr wrap="none">
            <a:spAutoFit/>
          </a:bodyPr>
          <a:lstStyle/>
          <a:p>
            <a:pPr>
              <a:buNone/>
            </a:pPr>
            <a:r>
              <a:rPr lang="en-CA" b="1" dirty="0">
                <a:solidFill>
                  <a:srgbClr val="0D1E42"/>
                </a:solidFill>
              </a:rPr>
              <a:t>HELP Checklist</a:t>
            </a:r>
          </a:p>
        </p:txBody>
      </p:sp>
      <p:sp>
        <p:nvSpPr>
          <p:cNvPr id="47" name="Rectangle 46"/>
          <p:cNvSpPr/>
          <p:nvPr/>
        </p:nvSpPr>
        <p:spPr>
          <a:xfrm>
            <a:off x="5815174" y="3727976"/>
            <a:ext cx="4181582" cy="646331"/>
          </a:xfrm>
          <a:prstGeom prst="rect">
            <a:avLst/>
          </a:prstGeom>
        </p:spPr>
        <p:txBody>
          <a:bodyPr wrap="square">
            <a:spAutoFit/>
          </a:bodyPr>
          <a:lstStyle/>
          <a:p>
            <a:pPr algn="ctr">
              <a:buNone/>
            </a:pPr>
            <a:r>
              <a:rPr lang="en-CA" b="1" dirty="0">
                <a:solidFill>
                  <a:srgbClr val="0D1E42"/>
                </a:solidFill>
              </a:rPr>
              <a:t>HELP Guide – How to Have a Discussion </a:t>
            </a:r>
          </a:p>
          <a:p>
            <a:pPr algn="ctr">
              <a:buNone/>
            </a:pPr>
            <a:r>
              <a:rPr lang="en-CA" b="1" dirty="0">
                <a:solidFill>
                  <a:srgbClr val="0D1E42"/>
                </a:solidFill>
              </a:rPr>
              <a:t>about Family Violence</a:t>
            </a:r>
          </a:p>
        </p:txBody>
      </p:sp>
      <p:sp>
        <p:nvSpPr>
          <p:cNvPr id="48" name="Rectangle 47"/>
          <p:cNvSpPr/>
          <p:nvPr/>
        </p:nvSpPr>
        <p:spPr>
          <a:xfrm>
            <a:off x="6621850" y="4525751"/>
            <a:ext cx="2500172" cy="369332"/>
          </a:xfrm>
          <a:prstGeom prst="rect">
            <a:avLst/>
          </a:prstGeom>
        </p:spPr>
        <p:txBody>
          <a:bodyPr wrap="none">
            <a:spAutoFit/>
          </a:bodyPr>
          <a:lstStyle/>
          <a:p>
            <a:pPr>
              <a:buNone/>
            </a:pPr>
            <a:r>
              <a:rPr lang="en-CA" b="1" dirty="0">
                <a:solidFill>
                  <a:srgbClr val="0D1E42"/>
                </a:solidFill>
              </a:rPr>
              <a:t>LEGAL RESPONSE GUIDE</a:t>
            </a:r>
          </a:p>
        </p:txBody>
      </p:sp>
      <p:sp>
        <p:nvSpPr>
          <p:cNvPr id="49" name="Rectangle 48"/>
          <p:cNvSpPr/>
          <p:nvPr/>
        </p:nvSpPr>
        <p:spPr>
          <a:xfrm>
            <a:off x="6363616" y="5207586"/>
            <a:ext cx="2839945" cy="369332"/>
          </a:xfrm>
          <a:prstGeom prst="rect">
            <a:avLst/>
          </a:prstGeom>
        </p:spPr>
        <p:txBody>
          <a:bodyPr wrap="none">
            <a:spAutoFit/>
          </a:bodyPr>
          <a:lstStyle/>
          <a:p>
            <a:pPr>
              <a:buNone/>
            </a:pPr>
            <a:r>
              <a:rPr lang="en-CA" b="1" dirty="0">
                <a:solidFill>
                  <a:srgbClr val="0D1E42"/>
                </a:solidFill>
              </a:rPr>
              <a:t>SUPPLEMENTAL MATERIALS</a:t>
            </a:r>
          </a:p>
        </p:txBody>
      </p:sp>
      <p:sp>
        <p:nvSpPr>
          <p:cNvPr id="33" name="Rectangle 32"/>
          <p:cNvSpPr/>
          <p:nvPr/>
        </p:nvSpPr>
        <p:spPr>
          <a:xfrm>
            <a:off x="1997389" y="286747"/>
            <a:ext cx="10890912" cy="701731"/>
          </a:xfrm>
          <a:prstGeom prst="rect">
            <a:avLst/>
          </a:prstGeom>
        </p:spPr>
        <p:txBody>
          <a:bodyPr wrap="square">
            <a:spAutoFit/>
          </a:bodyPr>
          <a:lstStyle/>
          <a:p>
            <a:pPr algn="ctr" defTabSz="514350">
              <a:lnSpc>
                <a:spcPct val="90000"/>
              </a:lnSpc>
              <a:spcBef>
                <a:spcPct val="0"/>
              </a:spcBef>
            </a:pPr>
            <a:r>
              <a:rPr lang="en-CA" sz="4400" b="1" dirty="0">
                <a:solidFill>
                  <a:srgbClr val="0D1E42"/>
                </a:solidFill>
              </a:rPr>
              <a:t>Table of Contents</a:t>
            </a:r>
          </a:p>
        </p:txBody>
      </p:sp>
      <p:sp>
        <p:nvSpPr>
          <p:cNvPr id="50" name="Rectangle 49"/>
          <p:cNvSpPr/>
          <p:nvPr/>
        </p:nvSpPr>
        <p:spPr>
          <a:xfrm>
            <a:off x="9448800" y="5824926"/>
            <a:ext cx="2729552" cy="1016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1" name="Picture 50"/>
          <p:cNvPicPr/>
          <p:nvPr/>
        </p:nvPicPr>
        <p:blipFill>
          <a:blip r:embed="rId4" cstate="print">
            <a:extLst>
              <a:ext uri="{28A0092B-C50C-407E-A947-70E740481C1C}">
                <a14:useLocalDpi xmlns:a14="http://schemas.microsoft.com/office/drawing/2010/main" val="0"/>
              </a:ext>
            </a:extLst>
          </a:blip>
          <a:stretch>
            <a:fillRect/>
          </a:stretch>
        </p:blipFill>
        <p:spPr>
          <a:xfrm rot="2632508">
            <a:off x="10704926" y="5678630"/>
            <a:ext cx="1208617" cy="1270174"/>
          </a:xfrm>
          <a:prstGeom prst="rect">
            <a:avLst/>
          </a:prstGeom>
        </p:spPr>
      </p:pic>
      <p:sp>
        <p:nvSpPr>
          <p:cNvPr id="52" name="Slide Number Placeholder 1"/>
          <p:cNvSpPr txBox="1">
            <a:spLocks/>
          </p:cNvSpPr>
          <p:nvPr/>
        </p:nvSpPr>
        <p:spPr>
          <a:xfrm>
            <a:off x="10697143" y="6021475"/>
            <a:ext cx="452120" cy="31855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19</a:t>
            </a:fld>
            <a:endParaRPr lang="en-US" dirty="0">
              <a:solidFill>
                <a:srgbClr val="002060"/>
              </a:solidFill>
            </a:endParaRPr>
          </a:p>
        </p:txBody>
      </p:sp>
      <p:sp>
        <p:nvSpPr>
          <p:cNvPr id="54" name="Arrow: Pentagon 1">
            <a:extLst>
              <a:ext uri="{FF2B5EF4-FFF2-40B4-BE49-F238E27FC236}">
                <a16:creationId xmlns:a16="http://schemas.microsoft.com/office/drawing/2014/main" id="{E20D09A7-83DA-47D7-8835-65AA6E22E227}"/>
              </a:ext>
            </a:extLst>
          </p:cNvPr>
          <p:cNvSpPr/>
          <p:nvPr/>
        </p:nvSpPr>
        <p:spPr>
          <a:xfrm>
            <a:off x="4502475" y="2449423"/>
            <a:ext cx="1062766" cy="564160"/>
          </a:xfrm>
          <a:prstGeom prst="homePlate">
            <a:avLst/>
          </a:prstGeom>
          <a:solidFill>
            <a:srgbClr val="4F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Calibri" panose="020F0502020204030204"/>
            </a:endParaRPr>
          </a:p>
        </p:txBody>
      </p:sp>
      <p:sp>
        <p:nvSpPr>
          <p:cNvPr id="55" name="Arrow: Pentagon 1">
            <a:extLst>
              <a:ext uri="{FF2B5EF4-FFF2-40B4-BE49-F238E27FC236}">
                <a16:creationId xmlns:a16="http://schemas.microsoft.com/office/drawing/2014/main" id="{E20D09A7-83DA-47D7-8835-65AA6E22E227}"/>
              </a:ext>
            </a:extLst>
          </p:cNvPr>
          <p:cNvSpPr/>
          <p:nvPr/>
        </p:nvSpPr>
        <p:spPr>
          <a:xfrm>
            <a:off x="4504230" y="1158086"/>
            <a:ext cx="1062766" cy="564160"/>
          </a:xfrm>
          <a:prstGeom prst="homePlate">
            <a:avLst/>
          </a:prstGeom>
          <a:solidFill>
            <a:srgbClr val="761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Calibri" panose="020F0502020204030204"/>
            </a:endParaRPr>
          </a:p>
        </p:txBody>
      </p:sp>
      <p:sp>
        <p:nvSpPr>
          <p:cNvPr id="56" name="Arrow: Pentagon 1">
            <a:extLst>
              <a:ext uri="{FF2B5EF4-FFF2-40B4-BE49-F238E27FC236}">
                <a16:creationId xmlns:a16="http://schemas.microsoft.com/office/drawing/2014/main" id="{E20D09A7-83DA-47D7-8835-65AA6E22E227}"/>
              </a:ext>
            </a:extLst>
          </p:cNvPr>
          <p:cNvSpPr/>
          <p:nvPr/>
        </p:nvSpPr>
        <p:spPr>
          <a:xfrm>
            <a:off x="4502475" y="3085235"/>
            <a:ext cx="1062766" cy="564160"/>
          </a:xfrm>
          <a:prstGeom prst="homePlate">
            <a:avLst/>
          </a:prstGeom>
          <a:solidFill>
            <a:srgbClr val="D6A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Calibri" panose="020F0502020204030204"/>
            </a:endParaRPr>
          </a:p>
        </p:txBody>
      </p:sp>
      <p:sp>
        <p:nvSpPr>
          <p:cNvPr id="57" name="Arrow: Pentagon 1">
            <a:extLst>
              <a:ext uri="{FF2B5EF4-FFF2-40B4-BE49-F238E27FC236}">
                <a16:creationId xmlns:a16="http://schemas.microsoft.com/office/drawing/2014/main" id="{E20D09A7-83DA-47D7-8835-65AA6E22E227}"/>
              </a:ext>
            </a:extLst>
          </p:cNvPr>
          <p:cNvSpPr/>
          <p:nvPr/>
        </p:nvSpPr>
        <p:spPr>
          <a:xfrm>
            <a:off x="4502475" y="3757318"/>
            <a:ext cx="1062766" cy="564160"/>
          </a:xfrm>
          <a:prstGeom prst="homePlate">
            <a:avLst/>
          </a:prstGeom>
          <a:solidFill>
            <a:srgbClr val="005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Calibri" panose="020F0502020204030204"/>
            </a:endParaRPr>
          </a:p>
        </p:txBody>
      </p:sp>
      <p:sp>
        <p:nvSpPr>
          <p:cNvPr id="58" name="Arrow: Pentagon 1">
            <a:extLst>
              <a:ext uri="{FF2B5EF4-FFF2-40B4-BE49-F238E27FC236}">
                <a16:creationId xmlns:a16="http://schemas.microsoft.com/office/drawing/2014/main" id="{E20D09A7-83DA-47D7-8835-65AA6E22E227}"/>
              </a:ext>
            </a:extLst>
          </p:cNvPr>
          <p:cNvSpPr/>
          <p:nvPr/>
        </p:nvSpPr>
        <p:spPr>
          <a:xfrm>
            <a:off x="4497791" y="4429401"/>
            <a:ext cx="1062766" cy="564160"/>
          </a:xfrm>
          <a:prstGeom prst="homePlate">
            <a:avLst/>
          </a:prstGeom>
          <a:solidFill>
            <a:srgbClr val="A94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Calibri" panose="020F0502020204030204"/>
            </a:endParaRPr>
          </a:p>
        </p:txBody>
      </p:sp>
      <p:sp>
        <p:nvSpPr>
          <p:cNvPr id="59" name="Arrow: Pentagon 1">
            <a:extLst>
              <a:ext uri="{FF2B5EF4-FFF2-40B4-BE49-F238E27FC236}">
                <a16:creationId xmlns:a16="http://schemas.microsoft.com/office/drawing/2014/main" id="{E20D09A7-83DA-47D7-8835-65AA6E22E227}"/>
              </a:ext>
            </a:extLst>
          </p:cNvPr>
          <p:cNvSpPr/>
          <p:nvPr/>
        </p:nvSpPr>
        <p:spPr>
          <a:xfrm>
            <a:off x="4493107" y="5101484"/>
            <a:ext cx="1062766" cy="564160"/>
          </a:xfrm>
          <a:prstGeom prst="homePlate">
            <a:avLst/>
          </a:prstGeom>
          <a:solidFill>
            <a:srgbClr val="346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Calibri" panose="020F0502020204030204"/>
            </a:endParaRPr>
          </a:p>
        </p:txBody>
      </p:sp>
      <p:sp>
        <p:nvSpPr>
          <p:cNvPr id="60" name="Arrow: Chevron 2">
            <a:extLst>
              <a:ext uri="{FF2B5EF4-FFF2-40B4-BE49-F238E27FC236}">
                <a16:creationId xmlns:a16="http://schemas.microsoft.com/office/drawing/2014/main" id="{E4902C58-E153-4BF7-950A-D1AAB4AFC986}"/>
              </a:ext>
            </a:extLst>
          </p:cNvPr>
          <p:cNvSpPr/>
          <p:nvPr/>
        </p:nvSpPr>
        <p:spPr>
          <a:xfrm>
            <a:off x="5445219" y="1818461"/>
            <a:ext cx="4835378" cy="533872"/>
          </a:xfrm>
          <a:prstGeom prst="chevron">
            <a:avLst/>
          </a:prstGeom>
          <a:noFill/>
          <a:ln w="38100">
            <a:solidFill>
              <a:srgbClr val="0036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282F39"/>
              </a:solidFill>
              <a:latin typeface="Calibri" panose="020F0502020204030204"/>
            </a:endParaRPr>
          </a:p>
        </p:txBody>
      </p:sp>
      <p:sp>
        <p:nvSpPr>
          <p:cNvPr id="61" name="Arrow: Chevron 2">
            <a:extLst>
              <a:ext uri="{FF2B5EF4-FFF2-40B4-BE49-F238E27FC236}">
                <a16:creationId xmlns:a16="http://schemas.microsoft.com/office/drawing/2014/main" id="{E4902C58-E153-4BF7-950A-D1AAB4AFC986}"/>
              </a:ext>
            </a:extLst>
          </p:cNvPr>
          <p:cNvSpPr/>
          <p:nvPr/>
        </p:nvSpPr>
        <p:spPr>
          <a:xfrm>
            <a:off x="5445219" y="2476064"/>
            <a:ext cx="4835378" cy="507768"/>
          </a:xfrm>
          <a:prstGeom prst="chevron">
            <a:avLst/>
          </a:prstGeom>
          <a:noFill/>
          <a:ln w="38100">
            <a:solidFill>
              <a:srgbClr val="4F9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282F39"/>
              </a:solidFill>
              <a:latin typeface="Calibri" panose="020F0502020204030204"/>
            </a:endParaRPr>
          </a:p>
        </p:txBody>
      </p:sp>
      <p:sp>
        <p:nvSpPr>
          <p:cNvPr id="62" name="Arrow: Chevron 2">
            <a:extLst>
              <a:ext uri="{FF2B5EF4-FFF2-40B4-BE49-F238E27FC236}">
                <a16:creationId xmlns:a16="http://schemas.microsoft.com/office/drawing/2014/main" id="{E4902C58-E153-4BF7-950A-D1AAB4AFC986}"/>
              </a:ext>
            </a:extLst>
          </p:cNvPr>
          <p:cNvSpPr/>
          <p:nvPr/>
        </p:nvSpPr>
        <p:spPr>
          <a:xfrm>
            <a:off x="5445219" y="3120410"/>
            <a:ext cx="4835378" cy="512137"/>
          </a:xfrm>
          <a:prstGeom prst="chevron">
            <a:avLst/>
          </a:prstGeom>
          <a:noFill/>
          <a:ln w="38100">
            <a:solidFill>
              <a:srgbClr val="D6A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282F39"/>
              </a:solidFill>
              <a:latin typeface="Calibri" panose="020F0502020204030204"/>
            </a:endParaRPr>
          </a:p>
        </p:txBody>
      </p:sp>
      <p:sp>
        <p:nvSpPr>
          <p:cNvPr id="63" name="Arrow: Chevron 2">
            <a:extLst>
              <a:ext uri="{FF2B5EF4-FFF2-40B4-BE49-F238E27FC236}">
                <a16:creationId xmlns:a16="http://schemas.microsoft.com/office/drawing/2014/main" id="{E4902C58-E153-4BF7-950A-D1AAB4AFC986}"/>
              </a:ext>
            </a:extLst>
          </p:cNvPr>
          <p:cNvSpPr/>
          <p:nvPr/>
        </p:nvSpPr>
        <p:spPr>
          <a:xfrm>
            <a:off x="5445219" y="3777022"/>
            <a:ext cx="4835378" cy="532170"/>
          </a:xfrm>
          <a:prstGeom prst="chevron">
            <a:avLst/>
          </a:prstGeom>
          <a:noFill/>
          <a:ln w="38100">
            <a:solidFill>
              <a:srgbClr val="005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282F39"/>
              </a:solidFill>
              <a:latin typeface="Calibri" panose="020F0502020204030204"/>
            </a:endParaRPr>
          </a:p>
        </p:txBody>
      </p:sp>
      <p:sp>
        <p:nvSpPr>
          <p:cNvPr id="64" name="Arrow: Chevron 2">
            <a:extLst>
              <a:ext uri="{FF2B5EF4-FFF2-40B4-BE49-F238E27FC236}">
                <a16:creationId xmlns:a16="http://schemas.microsoft.com/office/drawing/2014/main" id="{E4902C58-E153-4BF7-950A-D1AAB4AFC986}"/>
              </a:ext>
            </a:extLst>
          </p:cNvPr>
          <p:cNvSpPr/>
          <p:nvPr/>
        </p:nvSpPr>
        <p:spPr>
          <a:xfrm>
            <a:off x="5445219" y="4460636"/>
            <a:ext cx="4835378" cy="504323"/>
          </a:xfrm>
          <a:prstGeom prst="chevron">
            <a:avLst/>
          </a:prstGeom>
          <a:noFill/>
          <a:ln w="38100">
            <a:solidFill>
              <a:srgbClr val="A94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282F39"/>
              </a:solidFill>
              <a:latin typeface="Calibri" panose="020F0502020204030204"/>
            </a:endParaRPr>
          </a:p>
        </p:txBody>
      </p:sp>
      <p:sp>
        <p:nvSpPr>
          <p:cNvPr id="65" name="Arrow: Chevron 2">
            <a:extLst>
              <a:ext uri="{FF2B5EF4-FFF2-40B4-BE49-F238E27FC236}">
                <a16:creationId xmlns:a16="http://schemas.microsoft.com/office/drawing/2014/main" id="{E4902C58-E153-4BF7-950A-D1AAB4AFC986}"/>
              </a:ext>
            </a:extLst>
          </p:cNvPr>
          <p:cNvSpPr/>
          <p:nvPr/>
        </p:nvSpPr>
        <p:spPr>
          <a:xfrm>
            <a:off x="5450858" y="5121923"/>
            <a:ext cx="4835378" cy="533395"/>
          </a:xfrm>
          <a:prstGeom prst="chevron">
            <a:avLst/>
          </a:prstGeom>
          <a:noFill/>
          <a:ln w="38100">
            <a:solidFill>
              <a:srgbClr val="346A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282F39"/>
              </a:solidFill>
              <a:latin typeface="Calibri" panose="020F0502020204030204"/>
            </a:endParaRPr>
          </a:p>
        </p:txBody>
      </p:sp>
      <p:sp>
        <p:nvSpPr>
          <p:cNvPr id="12" name="Rectangle 11"/>
          <p:cNvSpPr/>
          <p:nvPr/>
        </p:nvSpPr>
        <p:spPr>
          <a:xfrm>
            <a:off x="4582936" y="1211834"/>
            <a:ext cx="783577" cy="461665"/>
          </a:xfrm>
          <a:prstGeom prst="rect">
            <a:avLst/>
          </a:prstGeom>
        </p:spPr>
        <p:txBody>
          <a:bodyPr wrap="square">
            <a:spAutoFit/>
          </a:bodyPr>
          <a:lstStyle/>
          <a:p>
            <a:pPr algn="ctr">
              <a:defRPr/>
            </a:pPr>
            <a:r>
              <a:rPr lang="en-CA" sz="2400" b="1" dirty="0">
                <a:solidFill>
                  <a:srgbClr val="FFFFFF"/>
                </a:solidFill>
                <a:latin typeface="Open Sans" panose="020B0606030504020204" pitchFamily="34" charset="0"/>
              </a:rPr>
              <a:t>1</a:t>
            </a:r>
            <a:endParaRPr lang="en-GB" sz="24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5" name="TextBox 14"/>
          <p:cNvSpPr txBox="1"/>
          <p:nvPr/>
        </p:nvSpPr>
        <p:spPr>
          <a:xfrm>
            <a:off x="4543582" y="1907637"/>
            <a:ext cx="862283" cy="461665"/>
          </a:xfrm>
          <a:prstGeom prst="rect">
            <a:avLst/>
          </a:prstGeom>
          <a:noFill/>
        </p:spPr>
        <p:txBody>
          <a:bodyPr wrap="square" rtlCol="0">
            <a:spAutoFit/>
          </a:bodyPr>
          <a:lstStyle/>
          <a:p>
            <a:pPr algn="ctr"/>
            <a:r>
              <a:rPr lang="en-CA" sz="2400" b="1" dirty="0">
                <a:solidFill>
                  <a:schemeClr val="bg1"/>
                </a:solidFill>
                <a:latin typeface="Open Sans" panose="020B0606030504020204"/>
              </a:rPr>
              <a:t>2</a:t>
            </a:r>
          </a:p>
        </p:txBody>
      </p:sp>
      <p:sp>
        <p:nvSpPr>
          <p:cNvPr id="66" name="TextBox 65"/>
          <p:cNvSpPr txBox="1"/>
          <p:nvPr/>
        </p:nvSpPr>
        <p:spPr>
          <a:xfrm>
            <a:off x="4543582" y="2535272"/>
            <a:ext cx="862283" cy="461665"/>
          </a:xfrm>
          <a:prstGeom prst="rect">
            <a:avLst/>
          </a:prstGeom>
          <a:noFill/>
        </p:spPr>
        <p:txBody>
          <a:bodyPr wrap="square" rtlCol="0">
            <a:spAutoFit/>
          </a:bodyPr>
          <a:lstStyle/>
          <a:p>
            <a:pPr algn="ctr"/>
            <a:r>
              <a:rPr lang="en-CA" sz="2400" b="1" dirty="0">
                <a:solidFill>
                  <a:schemeClr val="bg1"/>
                </a:solidFill>
                <a:latin typeface="Open Sans" panose="020B0606030504020204"/>
              </a:rPr>
              <a:t>3</a:t>
            </a:r>
          </a:p>
        </p:txBody>
      </p:sp>
      <p:sp>
        <p:nvSpPr>
          <p:cNvPr id="67" name="TextBox 66"/>
          <p:cNvSpPr txBox="1"/>
          <p:nvPr/>
        </p:nvSpPr>
        <p:spPr>
          <a:xfrm>
            <a:off x="4536781" y="3166054"/>
            <a:ext cx="862283" cy="461665"/>
          </a:xfrm>
          <a:prstGeom prst="rect">
            <a:avLst/>
          </a:prstGeom>
          <a:noFill/>
        </p:spPr>
        <p:txBody>
          <a:bodyPr wrap="square" rtlCol="0">
            <a:spAutoFit/>
          </a:bodyPr>
          <a:lstStyle/>
          <a:p>
            <a:pPr algn="ctr"/>
            <a:r>
              <a:rPr lang="en-CA" sz="2400" b="1" dirty="0">
                <a:solidFill>
                  <a:schemeClr val="bg1"/>
                </a:solidFill>
                <a:latin typeface="Open Sans" panose="020B0606030504020204"/>
              </a:rPr>
              <a:t>4</a:t>
            </a:r>
          </a:p>
        </p:txBody>
      </p:sp>
      <p:sp>
        <p:nvSpPr>
          <p:cNvPr id="68" name="TextBox 67"/>
          <p:cNvSpPr txBox="1"/>
          <p:nvPr/>
        </p:nvSpPr>
        <p:spPr>
          <a:xfrm>
            <a:off x="4536781" y="3839373"/>
            <a:ext cx="862283" cy="461665"/>
          </a:xfrm>
          <a:prstGeom prst="rect">
            <a:avLst/>
          </a:prstGeom>
          <a:noFill/>
        </p:spPr>
        <p:txBody>
          <a:bodyPr wrap="square" rtlCol="0">
            <a:spAutoFit/>
          </a:bodyPr>
          <a:lstStyle/>
          <a:p>
            <a:pPr algn="ctr"/>
            <a:r>
              <a:rPr lang="en-CA" sz="2400" b="1" dirty="0">
                <a:solidFill>
                  <a:schemeClr val="bg1"/>
                </a:solidFill>
                <a:latin typeface="Open Sans" panose="020B0606030504020204"/>
              </a:rPr>
              <a:t>5</a:t>
            </a:r>
          </a:p>
        </p:txBody>
      </p:sp>
      <p:sp>
        <p:nvSpPr>
          <p:cNvPr id="69" name="TextBox 68"/>
          <p:cNvSpPr txBox="1"/>
          <p:nvPr/>
        </p:nvSpPr>
        <p:spPr>
          <a:xfrm>
            <a:off x="4543582" y="4517420"/>
            <a:ext cx="862283" cy="461665"/>
          </a:xfrm>
          <a:prstGeom prst="rect">
            <a:avLst/>
          </a:prstGeom>
          <a:noFill/>
        </p:spPr>
        <p:txBody>
          <a:bodyPr wrap="square" rtlCol="0">
            <a:spAutoFit/>
          </a:bodyPr>
          <a:lstStyle/>
          <a:p>
            <a:pPr algn="ctr"/>
            <a:r>
              <a:rPr lang="en-CA" sz="2400" b="1" dirty="0">
                <a:solidFill>
                  <a:schemeClr val="bg1"/>
                </a:solidFill>
                <a:latin typeface="Open Sans" panose="020B0606030504020204"/>
              </a:rPr>
              <a:t>6</a:t>
            </a:r>
          </a:p>
        </p:txBody>
      </p:sp>
      <p:sp>
        <p:nvSpPr>
          <p:cNvPr id="70" name="TextBox 69"/>
          <p:cNvSpPr txBox="1"/>
          <p:nvPr/>
        </p:nvSpPr>
        <p:spPr>
          <a:xfrm>
            <a:off x="4543582" y="5195595"/>
            <a:ext cx="862283" cy="461665"/>
          </a:xfrm>
          <a:prstGeom prst="rect">
            <a:avLst/>
          </a:prstGeom>
          <a:noFill/>
        </p:spPr>
        <p:txBody>
          <a:bodyPr wrap="square" rtlCol="0">
            <a:spAutoFit/>
          </a:bodyPr>
          <a:lstStyle/>
          <a:p>
            <a:pPr algn="ctr"/>
            <a:r>
              <a:rPr lang="en-CA" sz="2400" b="1" dirty="0">
                <a:solidFill>
                  <a:schemeClr val="bg1"/>
                </a:solidFill>
                <a:latin typeface="Open Sans" panose="020B0606030504020204"/>
              </a:rPr>
              <a:t>7</a:t>
            </a:r>
          </a:p>
        </p:txBody>
      </p:sp>
    </p:spTree>
    <p:extLst>
      <p:ext uri="{BB962C8B-B14F-4D97-AF65-F5344CB8AC3E}">
        <p14:creationId xmlns:p14="http://schemas.microsoft.com/office/powerpoint/2010/main" val="2198669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ext&#10;&#10;Description automatically generated">
            <a:extLst>
              <a:ext uri="{FF2B5EF4-FFF2-40B4-BE49-F238E27FC236}">
                <a16:creationId xmlns:a16="http://schemas.microsoft.com/office/drawing/2014/main" id="{0476C626-0DEC-7B56-CA41-16D39D9643F2}"/>
              </a:ext>
            </a:extLst>
          </p:cNvPr>
          <p:cNvPicPr>
            <a:picLocks noGrp="1" noChangeAspect="1"/>
          </p:cNvPicPr>
          <p:nvPr>
            <p:ph type="pic" idx="21"/>
          </p:nvPr>
        </p:nvPicPr>
        <p:blipFill rotWithShape="1">
          <a:blip r:embed="rId2"/>
          <a:srcRect/>
          <a:stretch/>
        </p:blipFill>
        <p:spPr>
          <a:xfrm>
            <a:off x="0" y="0"/>
            <a:ext cx="12192000" cy="6858000"/>
          </a:xfrm>
        </p:spPr>
      </p:pic>
    </p:spTree>
    <p:extLst>
      <p:ext uri="{BB962C8B-B14F-4D97-AF65-F5344CB8AC3E}">
        <p14:creationId xmlns:p14="http://schemas.microsoft.com/office/powerpoint/2010/main" val="30175743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0800000">
            <a:off x="0" y="0"/>
            <a:ext cx="12192000" cy="6867151"/>
          </a:xfrm>
          <a:prstGeom prst="rect">
            <a:avLst/>
          </a:prstGeom>
        </p:spPr>
      </p:pic>
      <p:sp>
        <p:nvSpPr>
          <p:cNvPr id="2" name="Title 1"/>
          <p:cNvSpPr>
            <a:spLocks noGrp="1"/>
          </p:cNvSpPr>
          <p:nvPr>
            <p:ph type="title"/>
          </p:nvPr>
        </p:nvSpPr>
        <p:spPr>
          <a:xfrm>
            <a:off x="941429" y="718555"/>
            <a:ext cx="7886700" cy="425885"/>
          </a:xfrm>
        </p:spPr>
        <p:txBody>
          <a:bodyPr>
            <a:normAutofit fontScale="90000"/>
          </a:bodyPr>
          <a:lstStyle/>
          <a:p>
            <a:r>
              <a:rPr lang="en-US" b="1" dirty="0">
                <a:solidFill>
                  <a:srgbClr val="0D1E42"/>
                </a:solidFill>
                <a:latin typeface="+mn-lt"/>
                <a:ea typeface="+mn-ea"/>
                <a:cs typeface="+mn-cs"/>
              </a:rPr>
              <a:t>Scenario</a:t>
            </a:r>
            <a:endParaRPr lang="en-CA" b="1" dirty="0">
              <a:solidFill>
                <a:srgbClr val="0D1E42"/>
              </a:solidFill>
              <a:latin typeface="+mn-lt"/>
              <a:ea typeface="+mn-ea"/>
              <a:cs typeface="+mn-cs"/>
            </a:endParaRPr>
          </a:p>
        </p:txBody>
      </p:sp>
      <p:sp>
        <p:nvSpPr>
          <p:cNvPr id="3" name="Content Placeholder 2"/>
          <p:cNvSpPr>
            <a:spLocks noGrp="1"/>
          </p:cNvSpPr>
          <p:nvPr>
            <p:ph idx="1"/>
          </p:nvPr>
        </p:nvSpPr>
        <p:spPr>
          <a:xfrm>
            <a:off x="941429" y="1602365"/>
            <a:ext cx="8216197" cy="3533035"/>
          </a:xfrm>
        </p:spPr>
        <p:txBody>
          <a:bodyPr/>
          <a:lstStyle/>
          <a:p>
            <a:pPr marL="0" indent="0">
              <a:spcBef>
                <a:spcPts val="0"/>
              </a:spcBef>
              <a:buNone/>
            </a:pPr>
            <a:r>
              <a:rPr lang="en-US" sz="2400" dirty="0"/>
              <a:t>A new client comes to you seeking a divorce from their spouse of 10 years. The couple has 3 children and they all still live together in the family home. The couple immigrated to Canada after their children were born. </a:t>
            </a:r>
          </a:p>
          <a:p>
            <a:pPr marL="0" indent="0">
              <a:spcBef>
                <a:spcPts val="0"/>
              </a:spcBef>
              <a:buNone/>
            </a:pPr>
            <a:endParaRPr lang="en-US" sz="2400" dirty="0"/>
          </a:p>
          <a:p>
            <a:pPr marL="0" indent="0">
              <a:spcBef>
                <a:spcPts val="0"/>
              </a:spcBef>
              <a:buNone/>
            </a:pPr>
            <a:r>
              <a:rPr lang="en-US" sz="2400" dirty="0"/>
              <a:t>When you ask generally about the family relationships, the client insists that nothing is wrong -  they just want out.  The client is reluctant to share details, often responds abruptly to your questions, and at times, seems somewhat hostile and aggressive.</a:t>
            </a:r>
            <a:endParaRPr lang="en-CA" sz="2400" dirty="0"/>
          </a:p>
        </p:txBody>
      </p:sp>
      <p:sp>
        <p:nvSpPr>
          <p:cNvPr id="4" name="Slide Number Placeholder 3"/>
          <p:cNvSpPr>
            <a:spLocks noGrp="1"/>
          </p:cNvSpPr>
          <p:nvPr>
            <p:ph type="sldNum" sz="quarter" idx="12"/>
          </p:nvPr>
        </p:nvSpPr>
        <p:spPr/>
        <p:txBody>
          <a:bodyPr/>
          <a:lstStyle/>
          <a:p>
            <a:fld id="{136009B4-2E8F-4E28-A58F-16FA64DB9128}" type="slidenum">
              <a:rPr lang="en-US" smtClean="0"/>
              <a:pPr/>
              <a:t>20</a:t>
            </a:fld>
            <a:endParaRPr lang="en-US" dirty="0"/>
          </a:p>
        </p:txBody>
      </p:sp>
      <p:sp>
        <p:nvSpPr>
          <p:cNvPr id="6" name="Rectangle 5"/>
          <p:cNvSpPr/>
          <p:nvPr/>
        </p:nvSpPr>
        <p:spPr>
          <a:xfrm>
            <a:off x="6728346" y="6186115"/>
            <a:ext cx="5463654" cy="681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rot="2632508">
            <a:off x="11133766" y="5881366"/>
            <a:ext cx="927517" cy="975902"/>
          </a:xfrm>
          <a:prstGeom prst="rect">
            <a:avLst/>
          </a:prstGeom>
        </p:spPr>
      </p:pic>
      <p:sp>
        <p:nvSpPr>
          <p:cNvPr id="8" name="Slide Number Placeholder 1"/>
          <p:cNvSpPr txBox="1">
            <a:spLocks/>
          </p:cNvSpPr>
          <p:nvPr/>
        </p:nvSpPr>
        <p:spPr>
          <a:xfrm>
            <a:off x="11051140" y="6136853"/>
            <a:ext cx="467092" cy="23553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20</a:t>
            </a:fld>
            <a:endParaRPr lang="en-US" dirty="0">
              <a:solidFill>
                <a:srgbClr val="002060"/>
              </a:solidFill>
            </a:endParaRPr>
          </a:p>
        </p:txBody>
      </p:sp>
    </p:spTree>
    <p:extLst>
      <p:ext uri="{BB962C8B-B14F-4D97-AF65-F5344CB8AC3E}">
        <p14:creationId xmlns:p14="http://schemas.microsoft.com/office/powerpoint/2010/main" val="3422760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0" y="-16833"/>
            <a:ext cx="12192000" cy="2011355"/>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0" y="5098844"/>
            <a:ext cx="12192000" cy="1759156"/>
          </a:xfrm>
          <a:prstGeom prst="rect">
            <a:avLst/>
          </a:prstGeom>
        </p:spPr>
      </p:pic>
      <p:sp>
        <p:nvSpPr>
          <p:cNvPr id="2" name="Title 1"/>
          <p:cNvSpPr>
            <a:spLocks noGrp="1"/>
          </p:cNvSpPr>
          <p:nvPr>
            <p:ph type="title"/>
          </p:nvPr>
        </p:nvSpPr>
        <p:spPr>
          <a:xfrm>
            <a:off x="1937360" y="933615"/>
            <a:ext cx="9018739" cy="672289"/>
          </a:xfrm>
        </p:spPr>
        <p:txBody>
          <a:bodyPr>
            <a:normAutofit/>
          </a:bodyPr>
          <a:lstStyle/>
          <a:p>
            <a:pPr algn="ctr"/>
            <a:r>
              <a:rPr lang="en-US" sz="4000" b="1" dirty="0">
                <a:solidFill>
                  <a:srgbClr val="0D1E42"/>
                </a:solidFill>
                <a:latin typeface="+mn-lt"/>
                <a:ea typeface="+mn-ea"/>
                <a:cs typeface="+mn-cs"/>
              </a:rPr>
              <a:t>Before You Begin: A Few Key Resources</a:t>
            </a:r>
            <a:endParaRPr lang="en-CA" sz="4000" b="1" dirty="0">
              <a:solidFill>
                <a:srgbClr val="0D1E42"/>
              </a:solidFill>
              <a:latin typeface="+mn-lt"/>
              <a:ea typeface="+mn-ea"/>
              <a:cs typeface="+mn-cs"/>
            </a:endParaRPr>
          </a:p>
        </p:txBody>
      </p:sp>
      <p:sp>
        <p:nvSpPr>
          <p:cNvPr id="7" name="Rectangle: Rounded Corners 123">
            <a:extLst>
              <a:ext uri="{FF2B5EF4-FFF2-40B4-BE49-F238E27FC236}">
                <a16:creationId xmlns:a16="http://schemas.microsoft.com/office/drawing/2014/main" id="{6FC88E1D-7D6D-4742-B0B4-17CF147A16BE}"/>
              </a:ext>
            </a:extLst>
          </p:cNvPr>
          <p:cNvSpPr/>
          <p:nvPr/>
        </p:nvSpPr>
        <p:spPr>
          <a:xfrm>
            <a:off x="1831581" y="1856104"/>
            <a:ext cx="8313545" cy="3871493"/>
          </a:xfrm>
          <a:prstGeom prst="roundRect">
            <a:avLst>
              <a:gd name="adj" fmla="val 10059"/>
            </a:avLst>
          </a:prstGeom>
          <a:solidFill>
            <a:srgbClr val="95C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2045004" y="2234657"/>
            <a:ext cx="8101991" cy="3489556"/>
          </a:xfrm>
        </p:spPr>
        <p:txBody>
          <a:bodyPr>
            <a:normAutofit lnSpcReduction="10000"/>
          </a:bodyPr>
          <a:lstStyle/>
          <a:p>
            <a:pPr marL="0" indent="0">
              <a:spcBef>
                <a:spcPts val="0"/>
              </a:spcBef>
              <a:buNone/>
            </a:pPr>
            <a:r>
              <a:rPr lang="en-US" dirty="0"/>
              <a:t>The impacts of trauma and trauma- and violence-informed practice</a:t>
            </a:r>
          </a:p>
          <a:p>
            <a:pPr marL="0" indent="0">
              <a:spcBef>
                <a:spcPts val="0"/>
              </a:spcBef>
              <a:buNone/>
            </a:pPr>
            <a:endParaRPr lang="en-US" dirty="0"/>
          </a:p>
          <a:p>
            <a:pPr marL="0" indent="0">
              <a:spcBef>
                <a:spcPts val="0"/>
              </a:spcBef>
              <a:buNone/>
            </a:pPr>
            <a:r>
              <a:rPr lang="en-US" dirty="0"/>
              <a:t>How to incorporate cultural safety </a:t>
            </a:r>
          </a:p>
          <a:p>
            <a:pPr marL="0" indent="0">
              <a:spcBef>
                <a:spcPts val="0"/>
              </a:spcBef>
              <a:buNone/>
            </a:pPr>
            <a:endParaRPr lang="en-US" dirty="0"/>
          </a:p>
          <a:p>
            <a:pPr marL="0" indent="0">
              <a:spcBef>
                <a:spcPts val="0"/>
              </a:spcBef>
              <a:buNone/>
            </a:pPr>
            <a:r>
              <a:rPr lang="en-US" dirty="0"/>
              <a:t>Tips for safe and effective discussions</a:t>
            </a:r>
          </a:p>
          <a:p>
            <a:pPr marL="0" indent="0">
              <a:spcBef>
                <a:spcPts val="0"/>
              </a:spcBef>
              <a:buNone/>
            </a:pPr>
            <a:endParaRPr lang="en-US" dirty="0"/>
          </a:p>
          <a:p>
            <a:pPr marL="0" indent="0">
              <a:spcBef>
                <a:spcPts val="0"/>
              </a:spcBef>
              <a:buNone/>
            </a:pPr>
            <a:r>
              <a:rPr lang="en-US" dirty="0"/>
              <a:t>Reasons why your client may not disclose experiences of family violence</a:t>
            </a:r>
          </a:p>
          <a:p>
            <a:pPr marL="342900" indent="-342900">
              <a:spcBef>
                <a:spcPts val="0"/>
              </a:spcBef>
            </a:pPr>
            <a:endParaRPr lang="en-US" sz="2400" dirty="0"/>
          </a:p>
          <a:p>
            <a:endParaRPr lang="en-CA" sz="2400" dirty="0"/>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rot="2632508">
            <a:off x="10320986" y="5465981"/>
            <a:ext cx="1208617" cy="1270174"/>
          </a:xfrm>
          <a:prstGeom prst="rect">
            <a:avLst/>
          </a:prstGeom>
        </p:spPr>
      </p:pic>
      <p:sp>
        <p:nvSpPr>
          <p:cNvPr id="10" name="Rectangle 9"/>
          <p:cNvSpPr/>
          <p:nvPr/>
        </p:nvSpPr>
        <p:spPr>
          <a:xfrm>
            <a:off x="10363016" y="5793756"/>
            <a:ext cx="418704" cy="369332"/>
          </a:xfrm>
          <a:prstGeom prst="rect">
            <a:avLst/>
          </a:prstGeom>
        </p:spPr>
        <p:txBody>
          <a:bodyPr wrap="none">
            <a:spAutoFit/>
          </a:bodyPr>
          <a:lstStyle/>
          <a:p>
            <a:fld id="{136009B4-2E8F-4E28-A58F-16FA64DB9128}" type="slidenum">
              <a:rPr lang="en-US"/>
              <a:pPr/>
              <a:t>21</a:t>
            </a:fld>
            <a:endParaRPr lang="en-CA" dirty="0"/>
          </a:p>
        </p:txBody>
      </p:sp>
    </p:spTree>
    <p:extLst>
      <p:ext uri="{BB962C8B-B14F-4D97-AF65-F5344CB8AC3E}">
        <p14:creationId xmlns:p14="http://schemas.microsoft.com/office/powerpoint/2010/main" val="938676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67151"/>
          </a:xfrm>
          <a:prstGeom prst="rect">
            <a:avLst/>
          </a:prstGeom>
        </p:spPr>
      </p:pic>
      <p:sp>
        <p:nvSpPr>
          <p:cNvPr id="2" name="Title 1"/>
          <p:cNvSpPr>
            <a:spLocks noGrp="1"/>
          </p:cNvSpPr>
          <p:nvPr>
            <p:ph type="title"/>
          </p:nvPr>
        </p:nvSpPr>
        <p:spPr>
          <a:xfrm>
            <a:off x="2993921" y="1996387"/>
            <a:ext cx="8763811" cy="1132397"/>
          </a:xfrm>
        </p:spPr>
        <p:txBody>
          <a:bodyPr>
            <a:noAutofit/>
          </a:bodyPr>
          <a:lstStyle/>
          <a:p>
            <a:r>
              <a:rPr lang="en-CA" sz="3600" b="1" dirty="0">
                <a:solidFill>
                  <a:srgbClr val="761F42"/>
                </a:solidFill>
                <a:latin typeface="+mn-lt"/>
                <a:ea typeface="+mn-ea"/>
                <a:cs typeface="+mn-cs"/>
              </a:rPr>
              <a:t>“H”: Have an initial discussion about family violence</a:t>
            </a:r>
            <a:br>
              <a:rPr lang="en-CA" sz="3600" b="1" dirty="0">
                <a:solidFill>
                  <a:srgbClr val="0D1E42"/>
                </a:solidFill>
                <a:latin typeface="+mn-lt"/>
              </a:rPr>
            </a:br>
            <a:endParaRPr lang="en-CA" sz="3600" b="1" dirty="0">
              <a:solidFill>
                <a:srgbClr val="0D1E42"/>
              </a:solidFill>
              <a:latin typeface="+mn-lt"/>
            </a:endParaRPr>
          </a:p>
        </p:txBody>
      </p:sp>
      <p:sp>
        <p:nvSpPr>
          <p:cNvPr id="3" name="Content Placeholder 2"/>
          <p:cNvSpPr>
            <a:spLocks noGrp="1"/>
          </p:cNvSpPr>
          <p:nvPr>
            <p:ph idx="1"/>
          </p:nvPr>
        </p:nvSpPr>
        <p:spPr>
          <a:xfrm>
            <a:off x="2993921" y="3218026"/>
            <a:ext cx="8668987" cy="1739140"/>
          </a:xfrm>
        </p:spPr>
        <p:txBody>
          <a:bodyPr/>
          <a:lstStyle/>
          <a:p>
            <a:pPr marL="0" indent="0">
              <a:spcBef>
                <a:spcPts val="0"/>
              </a:spcBef>
              <a:buNone/>
            </a:pPr>
            <a:r>
              <a:rPr lang="en-US" sz="2400" b="1" dirty="0"/>
              <a:t>“I would like to talk about family violence. This is something I go through with all my clients to make sure I know about their situation and give the best advice I can. Some people find talking about these issues difficult, but information about safety is really important in family law matters.” </a:t>
            </a:r>
          </a:p>
          <a:p>
            <a:pPr marL="342900" indent="-342900">
              <a:spcBef>
                <a:spcPts val="0"/>
              </a:spcBef>
            </a:pPr>
            <a:endParaRPr lang="en-US" sz="2000" dirty="0"/>
          </a:p>
          <a:p>
            <a:pPr lvl="1">
              <a:buNone/>
            </a:pPr>
            <a:endParaRPr lang="en-US" dirty="0"/>
          </a:p>
          <a:p>
            <a:pPr>
              <a:buNone/>
            </a:pPr>
            <a:endParaRPr lang="en-US" b="1" dirty="0">
              <a:solidFill>
                <a:srgbClr val="237F5E"/>
              </a:solidFill>
            </a:endParaRPr>
          </a:p>
          <a:p>
            <a:pPr>
              <a:buNone/>
            </a:pPr>
            <a:endParaRPr lang="en-US" b="1" dirty="0">
              <a:solidFill>
                <a:srgbClr val="237F5E"/>
              </a:solidFill>
            </a:endParaRPr>
          </a:p>
          <a:p>
            <a:pPr>
              <a:buNone/>
            </a:pPr>
            <a:endParaRPr lang="en-CA" b="1" dirty="0">
              <a:solidFill>
                <a:srgbClr val="237F5E"/>
              </a:solidFill>
            </a:endParaRPr>
          </a:p>
        </p:txBody>
      </p:sp>
      <p:sp>
        <p:nvSpPr>
          <p:cNvPr id="4" name="Slide Number Placeholder 3"/>
          <p:cNvSpPr>
            <a:spLocks noGrp="1"/>
          </p:cNvSpPr>
          <p:nvPr>
            <p:ph type="sldNum" sz="quarter" idx="12"/>
          </p:nvPr>
        </p:nvSpPr>
        <p:spPr/>
        <p:txBody>
          <a:bodyPr/>
          <a:lstStyle/>
          <a:p>
            <a:fld id="{136009B4-2E8F-4E28-A58F-16FA64DB9128}" type="slidenum">
              <a:rPr lang="en-US" sz="1600" smtClean="0"/>
              <a:pPr/>
              <a:t>22</a:t>
            </a:fld>
            <a:endParaRPr lang="en-US" dirty="0"/>
          </a:p>
        </p:txBody>
      </p:sp>
    </p:spTree>
    <p:extLst>
      <p:ext uri="{BB962C8B-B14F-4D97-AF65-F5344CB8AC3E}">
        <p14:creationId xmlns:p14="http://schemas.microsoft.com/office/powerpoint/2010/main" val="792251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67151"/>
          </a:xfrm>
          <a:prstGeom prst="rect">
            <a:avLst/>
          </a:prstGeom>
        </p:spPr>
      </p:pic>
      <p:sp>
        <p:nvSpPr>
          <p:cNvPr id="2" name="Title 1"/>
          <p:cNvSpPr>
            <a:spLocks noGrp="1"/>
          </p:cNvSpPr>
          <p:nvPr>
            <p:ph type="title"/>
          </p:nvPr>
        </p:nvSpPr>
        <p:spPr>
          <a:xfrm>
            <a:off x="2993921" y="1758135"/>
            <a:ext cx="8763811" cy="1132397"/>
          </a:xfrm>
        </p:spPr>
        <p:txBody>
          <a:bodyPr>
            <a:noAutofit/>
          </a:bodyPr>
          <a:lstStyle/>
          <a:p>
            <a:r>
              <a:rPr lang="en-CA" sz="3600" b="1" dirty="0">
                <a:solidFill>
                  <a:srgbClr val="761F42"/>
                </a:solidFill>
                <a:latin typeface="+mn-lt"/>
                <a:ea typeface="+mn-ea"/>
                <a:cs typeface="+mn-cs"/>
              </a:rPr>
              <a:t>“H”: Have an initial discussion about family violence</a:t>
            </a:r>
            <a:br>
              <a:rPr lang="en-CA" sz="3600" b="1" dirty="0">
                <a:solidFill>
                  <a:srgbClr val="0D1E42"/>
                </a:solidFill>
                <a:latin typeface="+mn-lt"/>
              </a:rPr>
            </a:br>
            <a:endParaRPr lang="en-CA" sz="3600" b="1" dirty="0">
              <a:solidFill>
                <a:srgbClr val="0D1E42"/>
              </a:solidFill>
              <a:latin typeface="+mn-lt"/>
            </a:endParaRPr>
          </a:p>
        </p:txBody>
      </p:sp>
      <p:sp>
        <p:nvSpPr>
          <p:cNvPr id="3" name="Content Placeholder 2"/>
          <p:cNvSpPr>
            <a:spLocks noGrp="1"/>
          </p:cNvSpPr>
          <p:nvPr>
            <p:ph idx="1"/>
          </p:nvPr>
        </p:nvSpPr>
        <p:spPr>
          <a:xfrm>
            <a:off x="2993921" y="2843704"/>
            <a:ext cx="8668987" cy="3641557"/>
          </a:xfrm>
        </p:spPr>
        <p:txBody>
          <a:bodyPr>
            <a:normAutofit lnSpcReduction="10000"/>
          </a:bodyPr>
          <a:lstStyle/>
          <a:p>
            <a:pPr marL="0" lvl="1" indent="0">
              <a:spcBef>
                <a:spcPts val="0"/>
              </a:spcBef>
              <a:buNone/>
            </a:pPr>
            <a:r>
              <a:rPr lang="en-CA" b="1" dirty="0"/>
              <a:t>“Have you ever felt afraid of your ex-partner because of something they have said or done to you or to someone else? (If yes, can you give an example?)” </a:t>
            </a:r>
          </a:p>
          <a:p>
            <a:pPr marL="0" lvl="1" indent="0">
              <a:spcBef>
                <a:spcPts val="0"/>
              </a:spcBef>
              <a:buNone/>
            </a:pPr>
            <a:endParaRPr lang="en-CA" b="1" dirty="0"/>
          </a:p>
          <a:p>
            <a:pPr marL="0" lvl="1" indent="0">
              <a:spcBef>
                <a:spcPts val="0"/>
              </a:spcBef>
              <a:buNone/>
            </a:pPr>
            <a:r>
              <a:rPr lang="en-CA" b="1" dirty="0"/>
              <a:t>“Does your ex-partner control how much money you have, tell you what you can spend money on or make all the decisions about money for your family?” </a:t>
            </a:r>
          </a:p>
          <a:p>
            <a:pPr marL="0" lvl="1" indent="0">
              <a:spcBef>
                <a:spcPts val="0"/>
              </a:spcBef>
              <a:buNone/>
            </a:pPr>
            <a:endParaRPr lang="en-US" b="1" dirty="0"/>
          </a:p>
          <a:p>
            <a:pPr marL="0" lvl="1" indent="0">
              <a:spcBef>
                <a:spcPts val="0"/>
              </a:spcBef>
              <a:buNone/>
            </a:pPr>
            <a:r>
              <a:rPr lang="en-CA" b="1" dirty="0"/>
              <a:t>“Children can also be victims of family violence. Has your ex-partner ever hurt your children or have you ever been concerned about their safety?”</a:t>
            </a:r>
            <a:endParaRPr lang="en-CA" dirty="0">
              <a:solidFill>
                <a:srgbClr val="329A7F"/>
              </a:solidFill>
            </a:endParaRPr>
          </a:p>
          <a:p>
            <a:pPr marL="0" indent="0">
              <a:spcBef>
                <a:spcPts val="0"/>
              </a:spcBef>
              <a:buNone/>
            </a:pPr>
            <a:endParaRPr lang="en-US" sz="2000" dirty="0"/>
          </a:p>
          <a:p>
            <a:pPr lvl="1">
              <a:buNone/>
            </a:pPr>
            <a:endParaRPr lang="en-US" dirty="0"/>
          </a:p>
          <a:p>
            <a:pPr>
              <a:buNone/>
            </a:pPr>
            <a:endParaRPr lang="en-US" b="1" dirty="0">
              <a:solidFill>
                <a:srgbClr val="237F5E"/>
              </a:solidFill>
            </a:endParaRPr>
          </a:p>
          <a:p>
            <a:pPr>
              <a:buNone/>
            </a:pPr>
            <a:endParaRPr lang="en-US" b="1" dirty="0">
              <a:solidFill>
                <a:srgbClr val="237F5E"/>
              </a:solidFill>
            </a:endParaRPr>
          </a:p>
          <a:p>
            <a:pPr>
              <a:buNone/>
            </a:pPr>
            <a:endParaRPr lang="en-CA" b="1" dirty="0">
              <a:solidFill>
                <a:srgbClr val="237F5E"/>
              </a:solidFill>
            </a:endParaRPr>
          </a:p>
        </p:txBody>
      </p:sp>
      <p:sp>
        <p:nvSpPr>
          <p:cNvPr id="4" name="Slide Number Placeholder 3"/>
          <p:cNvSpPr>
            <a:spLocks noGrp="1"/>
          </p:cNvSpPr>
          <p:nvPr>
            <p:ph type="sldNum" sz="quarter" idx="12"/>
          </p:nvPr>
        </p:nvSpPr>
        <p:spPr/>
        <p:txBody>
          <a:bodyPr/>
          <a:lstStyle/>
          <a:p>
            <a:fld id="{136009B4-2E8F-4E28-A58F-16FA64DB9128}" type="slidenum">
              <a:rPr lang="en-US" sz="1600" smtClean="0"/>
              <a:pPr/>
              <a:t>23</a:t>
            </a:fld>
            <a:endParaRPr lang="en-US" dirty="0"/>
          </a:p>
        </p:txBody>
      </p:sp>
    </p:spTree>
    <p:extLst>
      <p:ext uri="{BB962C8B-B14F-4D97-AF65-F5344CB8AC3E}">
        <p14:creationId xmlns:p14="http://schemas.microsoft.com/office/powerpoint/2010/main" val="167065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67151"/>
          </a:xfrm>
          <a:prstGeom prst="rect">
            <a:avLst/>
          </a:prstGeom>
        </p:spPr>
      </p:pic>
      <p:sp>
        <p:nvSpPr>
          <p:cNvPr id="2" name="Title 1"/>
          <p:cNvSpPr>
            <a:spLocks noGrp="1"/>
          </p:cNvSpPr>
          <p:nvPr>
            <p:ph type="title"/>
          </p:nvPr>
        </p:nvSpPr>
        <p:spPr>
          <a:xfrm>
            <a:off x="2993921" y="2035104"/>
            <a:ext cx="8763811" cy="1132397"/>
          </a:xfrm>
        </p:spPr>
        <p:txBody>
          <a:bodyPr>
            <a:noAutofit/>
          </a:bodyPr>
          <a:lstStyle/>
          <a:p>
            <a:r>
              <a:rPr lang="en-US" sz="3600" b="1" dirty="0">
                <a:solidFill>
                  <a:srgbClr val="00365C"/>
                </a:solidFill>
                <a:latin typeface="+mn-lt"/>
                <a:ea typeface="+mn-ea"/>
                <a:cs typeface="+mn-cs"/>
              </a:rPr>
              <a:t>“E”: Explore immediate risks and safety concerns </a:t>
            </a:r>
            <a:br>
              <a:rPr lang="en-CA" sz="3600" b="1" dirty="0">
                <a:solidFill>
                  <a:srgbClr val="0D1E42"/>
                </a:solidFill>
                <a:latin typeface="+mn-lt"/>
              </a:rPr>
            </a:br>
            <a:endParaRPr lang="en-CA" sz="3600" b="1" dirty="0">
              <a:solidFill>
                <a:srgbClr val="0D1E42"/>
              </a:solidFill>
              <a:latin typeface="+mn-lt"/>
            </a:endParaRPr>
          </a:p>
        </p:txBody>
      </p:sp>
      <p:sp>
        <p:nvSpPr>
          <p:cNvPr id="3" name="Content Placeholder 2"/>
          <p:cNvSpPr>
            <a:spLocks noGrp="1"/>
          </p:cNvSpPr>
          <p:nvPr>
            <p:ph idx="1"/>
          </p:nvPr>
        </p:nvSpPr>
        <p:spPr>
          <a:xfrm>
            <a:off x="2993921" y="3100378"/>
            <a:ext cx="8668987" cy="1279117"/>
          </a:xfrm>
        </p:spPr>
        <p:txBody>
          <a:bodyPr>
            <a:normAutofit/>
          </a:bodyPr>
          <a:lstStyle/>
          <a:p>
            <a:pPr marL="0" lvl="1" indent="0">
              <a:spcBef>
                <a:spcPts val="0"/>
              </a:spcBef>
              <a:buNone/>
            </a:pPr>
            <a:r>
              <a:rPr lang="en-CA" b="1" dirty="0"/>
              <a:t>“Do you feel safe to leave my office?” </a:t>
            </a:r>
          </a:p>
          <a:p>
            <a:pPr marL="0" lvl="1" indent="0">
              <a:spcBef>
                <a:spcPts val="0"/>
              </a:spcBef>
            </a:pPr>
            <a:endParaRPr lang="en-US" b="1" dirty="0"/>
          </a:p>
          <a:p>
            <a:pPr marL="0" lvl="1" indent="0">
              <a:spcBef>
                <a:spcPts val="0"/>
              </a:spcBef>
              <a:buNone/>
            </a:pPr>
            <a:r>
              <a:rPr lang="en-CA" b="1" dirty="0"/>
              <a:t>“Does your ex-partner know you are here?” </a:t>
            </a:r>
            <a:endParaRPr lang="en-US" dirty="0"/>
          </a:p>
          <a:p>
            <a:pPr lvl="1">
              <a:buNone/>
            </a:pPr>
            <a:endParaRPr lang="en-US" dirty="0"/>
          </a:p>
          <a:p>
            <a:pPr>
              <a:buNone/>
            </a:pPr>
            <a:endParaRPr lang="en-US" b="1" dirty="0">
              <a:solidFill>
                <a:srgbClr val="237F5E"/>
              </a:solidFill>
            </a:endParaRPr>
          </a:p>
          <a:p>
            <a:pPr>
              <a:buNone/>
            </a:pPr>
            <a:endParaRPr lang="en-US" b="1" dirty="0">
              <a:solidFill>
                <a:srgbClr val="237F5E"/>
              </a:solidFill>
            </a:endParaRPr>
          </a:p>
          <a:p>
            <a:pPr>
              <a:buNone/>
            </a:pPr>
            <a:endParaRPr lang="en-CA" b="1" dirty="0">
              <a:solidFill>
                <a:srgbClr val="237F5E"/>
              </a:solidFill>
            </a:endParaRPr>
          </a:p>
        </p:txBody>
      </p:sp>
      <p:sp>
        <p:nvSpPr>
          <p:cNvPr id="4" name="Slide Number Placeholder 3"/>
          <p:cNvSpPr>
            <a:spLocks noGrp="1"/>
          </p:cNvSpPr>
          <p:nvPr>
            <p:ph type="sldNum" sz="quarter" idx="12"/>
          </p:nvPr>
        </p:nvSpPr>
        <p:spPr/>
        <p:txBody>
          <a:bodyPr/>
          <a:lstStyle/>
          <a:p>
            <a:fld id="{136009B4-2E8F-4E28-A58F-16FA64DB9128}" type="slidenum">
              <a:rPr lang="en-US" sz="1600" smtClean="0"/>
              <a:pPr/>
              <a:t>24</a:t>
            </a:fld>
            <a:endParaRPr lang="en-US" dirty="0"/>
          </a:p>
        </p:txBody>
      </p:sp>
    </p:spTree>
    <p:extLst>
      <p:ext uri="{BB962C8B-B14F-4D97-AF65-F5344CB8AC3E}">
        <p14:creationId xmlns:p14="http://schemas.microsoft.com/office/powerpoint/2010/main" val="1720449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67151"/>
          </a:xfrm>
          <a:prstGeom prst="rect">
            <a:avLst/>
          </a:prstGeom>
        </p:spPr>
      </p:pic>
      <p:sp>
        <p:nvSpPr>
          <p:cNvPr id="2" name="Title 1"/>
          <p:cNvSpPr>
            <a:spLocks noGrp="1"/>
          </p:cNvSpPr>
          <p:nvPr>
            <p:ph type="title"/>
          </p:nvPr>
        </p:nvSpPr>
        <p:spPr>
          <a:xfrm>
            <a:off x="2977879" y="2243650"/>
            <a:ext cx="8763811" cy="1132397"/>
          </a:xfrm>
        </p:spPr>
        <p:txBody>
          <a:bodyPr>
            <a:noAutofit/>
          </a:bodyPr>
          <a:lstStyle/>
          <a:p>
            <a:r>
              <a:rPr lang="en-CA" sz="3600" b="1" cap="small" dirty="0">
                <a:solidFill>
                  <a:srgbClr val="4F9F72"/>
                </a:solidFill>
                <a:latin typeface="+mn-lt"/>
              </a:rPr>
              <a:t>“L”: L</a:t>
            </a:r>
            <a:r>
              <a:rPr lang="en-CA" sz="3600" b="1" dirty="0">
                <a:solidFill>
                  <a:srgbClr val="4F9F72"/>
                </a:solidFill>
                <a:latin typeface="+mn-lt"/>
              </a:rPr>
              <a:t>earn</a:t>
            </a:r>
            <a:r>
              <a:rPr lang="en-CA" sz="3600" b="1" cap="small" dirty="0">
                <a:solidFill>
                  <a:srgbClr val="4F9F72"/>
                </a:solidFill>
                <a:latin typeface="+mn-lt"/>
              </a:rPr>
              <a:t> </a:t>
            </a:r>
            <a:r>
              <a:rPr lang="en-CA" sz="3600" b="1" dirty="0">
                <a:solidFill>
                  <a:srgbClr val="4F9F72"/>
                </a:solidFill>
                <a:latin typeface="+mn-lt"/>
              </a:rPr>
              <a:t>more about the family violence to help you determine what to recommend to your client </a:t>
            </a:r>
            <a:br>
              <a:rPr lang="en-CA" sz="3600" b="1" dirty="0">
                <a:latin typeface="Arial" panose="020B0604020202020204" pitchFamily="34" charset="0"/>
                <a:cs typeface="Arial" panose="020B0604020202020204" pitchFamily="34" charset="0"/>
              </a:rPr>
            </a:br>
            <a:br>
              <a:rPr lang="en-CA" sz="3600" b="1" dirty="0">
                <a:solidFill>
                  <a:srgbClr val="0D1E42"/>
                </a:solidFill>
                <a:latin typeface="+mn-lt"/>
              </a:rPr>
            </a:br>
            <a:endParaRPr lang="en-CA" sz="3600" b="1" dirty="0">
              <a:solidFill>
                <a:srgbClr val="0D1E42"/>
              </a:solidFill>
              <a:latin typeface="+mn-lt"/>
            </a:endParaRPr>
          </a:p>
        </p:txBody>
      </p:sp>
      <p:sp>
        <p:nvSpPr>
          <p:cNvPr id="3" name="Content Placeholder 2"/>
          <p:cNvSpPr>
            <a:spLocks noGrp="1"/>
          </p:cNvSpPr>
          <p:nvPr>
            <p:ph idx="1"/>
          </p:nvPr>
        </p:nvSpPr>
        <p:spPr>
          <a:xfrm>
            <a:off x="2977879" y="3408131"/>
            <a:ext cx="8668987" cy="2722906"/>
          </a:xfrm>
        </p:spPr>
        <p:txBody>
          <a:bodyPr>
            <a:normAutofit lnSpcReduction="10000"/>
          </a:bodyPr>
          <a:lstStyle/>
          <a:p>
            <a:pPr marL="0" indent="0">
              <a:spcBef>
                <a:spcPts val="0"/>
              </a:spcBef>
              <a:buNone/>
            </a:pPr>
            <a:r>
              <a:rPr lang="en-CA" sz="2400" b="1" dirty="0"/>
              <a:t>“Has your ex- partner done or said things that make you feel as if they might hurt you or hurt someone or something you care about?”</a:t>
            </a:r>
          </a:p>
          <a:p>
            <a:pPr marL="0" indent="0">
              <a:lnSpc>
                <a:spcPct val="100000"/>
              </a:lnSpc>
              <a:spcBef>
                <a:spcPts val="0"/>
              </a:spcBef>
              <a:buNone/>
            </a:pPr>
            <a:endParaRPr lang="en-CA" sz="2400" b="1" dirty="0"/>
          </a:p>
          <a:p>
            <a:pPr marL="0" indent="0">
              <a:spcBef>
                <a:spcPts val="0"/>
              </a:spcBef>
              <a:buNone/>
            </a:pPr>
            <a:r>
              <a:rPr lang="en-CA" sz="2400" b="1" dirty="0"/>
              <a:t> “Another form of harassment is posting intimate photos/videos or inappropriate messages about someone on social media or sharing them in other ways. Have you experienced anything like this from your ex-partner?” </a:t>
            </a:r>
            <a:endParaRPr lang="en-US" sz="2400" dirty="0"/>
          </a:p>
          <a:p>
            <a:pPr>
              <a:buNone/>
            </a:pPr>
            <a:endParaRPr lang="en-US" b="1" dirty="0">
              <a:solidFill>
                <a:srgbClr val="237F5E"/>
              </a:solidFill>
            </a:endParaRPr>
          </a:p>
          <a:p>
            <a:pPr>
              <a:buNone/>
            </a:pPr>
            <a:endParaRPr lang="en-US" b="1" dirty="0">
              <a:solidFill>
                <a:srgbClr val="237F5E"/>
              </a:solidFill>
            </a:endParaRPr>
          </a:p>
          <a:p>
            <a:pPr>
              <a:buNone/>
            </a:pPr>
            <a:endParaRPr lang="en-CA" b="1" dirty="0">
              <a:solidFill>
                <a:srgbClr val="237F5E"/>
              </a:solidFill>
            </a:endParaRPr>
          </a:p>
        </p:txBody>
      </p:sp>
      <p:sp>
        <p:nvSpPr>
          <p:cNvPr id="4" name="Slide Number Placeholder 3"/>
          <p:cNvSpPr>
            <a:spLocks noGrp="1"/>
          </p:cNvSpPr>
          <p:nvPr>
            <p:ph type="sldNum" sz="quarter" idx="12"/>
          </p:nvPr>
        </p:nvSpPr>
        <p:spPr/>
        <p:txBody>
          <a:bodyPr/>
          <a:lstStyle/>
          <a:p>
            <a:fld id="{136009B4-2E8F-4E28-A58F-16FA64DB9128}" type="slidenum">
              <a:rPr lang="en-US" sz="1600" smtClean="0"/>
              <a:pPr/>
              <a:t>25</a:t>
            </a:fld>
            <a:endParaRPr lang="en-US" dirty="0"/>
          </a:p>
        </p:txBody>
      </p:sp>
    </p:spTree>
    <p:extLst>
      <p:ext uri="{BB962C8B-B14F-4D97-AF65-F5344CB8AC3E}">
        <p14:creationId xmlns:p14="http://schemas.microsoft.com/office/powerpoint/2010/main" val="1997741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67151"/>
          </a:xfrm>
          <a:prstGeom prst="rect">
            <a:avLst/>
          </a:prstGeom>
        </p:spPr>
      </p:pic>
      <p:sp>
        <p:nvSpPr>
          <p:cNvPr id="2" name="Title 1"/>
          <p:cNvSpPr>
            <a:spLocks noGrp="1"/>
          </p:cNvSpPr>
          <p:nvPr>
            <p:ph type="title"/>
          </p:nvPr>
        </p:nvSpPr>
        <p:spPr>
          <a:xfrm>
            <a:off x="2977879" y="2243650"/>
            <a:ext cx="8763811" cy="1132397"/>
          </a:xfrm>
        </p:spPr>
        <p:txBody>
          <a:bodyPr>
            <a:noAutofit/>
          </a:bodyPr>
          <a:lstStyle/>
          <a:p>
            <a:r>
              <a:rPr lang="en-US" sz="3600" b="1" dirty="0">
                <a:solidFill>
                  <a:srgbClr val="D6A05B"/>
                </a:solidFill>
                <a:latin typeface="+mn-lt"/>
              </a:rPr>
              <a:t>“P”: </a:t>
            </a:r>
            <a:r>
              <a:rPr lang="en-CA" sz="3600" b="1" cap="small" dirty="0">
                <a:solidFill>
                  <a:srgbClr val="D6A05B"/>
                </a:solidFill>
                <a:latin typeface="+mn-lt"/>
              </a:rPr>
              <a:t>P</a:t>
            </a:r>
            <a:r>
              <a:rPr lang="en-CA" sz="3600" b="1" dirty="0">
                <a:solidFill>
                  <a:srgbClr val="D6A05B"/>
                </a:solidFill>
                <a:latin typeface="+mn-lt"/>
              </a:rPr>
              <a:t>romote safety throughout the family law case </a:t>
            </a:r>
            <a:br>
              <a:rPr lang="en-CA" sz="3600" b="1" dirty="0">
                <a:latin typeface="Arial" panose="020B0604020202020204" pitchFamily="34" charset="0"/>
                <a:cs typeface="Arial" panose="020B0604020202020204" pitchFamily="34" charset="0"/>
              </a:rPr>
            </a:br>
            <a:br>
              <a:rPr lang="en-CA" sz="3600" b="1" dirty="0">
                <a:solidFill>
                  <a:srgbClr val="0D1E42"/>
                </a:solidFill>
                <a:latin typeface="+mn-lt"/>
              </a:rPr>
            </a:br>
            <a:endParaRPr lang="en-CA" sz="3600" b="1" dirty="0">
              <a:solidFill>
                <a:srgbClr val="0D1E42"/>
              </a:solidFill>
              <a:latin typeface="+mn-lt"/>
            </a:endParaRPr>
          </a:p>
        </p:txBody>
      </p:sp>
      <p:sp>
        <p:nvSpPr>
          <p:cNvPr id="3" name="Content Placeholder 2"/>
          <p:cNvSpPr>
            <a:spLocks noGrp="1"/>
          </p:cNvSpPr>
          <p:nvPr>
            <p:ph idx="1"/>
          </p:nvPr>
        </p:nvSpPr>
        <p:spPr>
          <a:xfrm>
            <a:off x="2977879" y="3151458"/>
            <a:ext cx="8668987" cy="2722906"/>
          </a:xfrm>
        </p:spPr>
        <p:txBody>
          <a:bodyPr>
            <a:normAutofit lnSpcReduction="10000"/>
          </a:bodyPr>
          <a:lstStyle/>
          <a:p>
            <a:pPr marL="0" indent="0">
              <a:spcBef>
                <a:spcPts val="0"/>
              </a:spcBef>
              <a:buNone/>
            </a:pPr>
            <a:r>
              <a:rPr lang="en-US" sz="2400" b="1" dirty="0"/>
              <a:t>Adopt strategies to reduce your client’s risk in relation to the family law process.</a:t>
            </a:r>
          </a:p>
          <a:p>
            <a:pPr marL="0" indent="0">
              <a:spcBef>
                <a:spcPts val="0"/>
              </a:spcBef>
              <a:buNone/>
            </a:pPr>
            <a:endParaRPr lang="en-US" sz="2400" b="1" dirty="0"/>
          </a:p>
          <a:p>
            <a:pPr marL="0" indent="0">
              <a:spcBef>
                <a:spcPts val="0"/>
              </a:spcBef>
              <a:buNone/>
            </a:pPr>
            <a:r>
              <a:rPr lang="en-US" sz="2400" b="1" dirty="0"/>
              <a:t>Develop a safety plan to protect your safety and that of your office staff.</a:t>
            </a:r>
          </a:p>
          <a:p>
            <a:pPr marL="0" indent="0">
              <a:spcBef>
                <a:spcPts val="0"/>
              </a:spcBef>
              <a:buNone/>
            </a:pPr>
            <a:endParaRPr lang="en-US" sz="2400" b="1" dirty="0"/>
          </a:p>
          <a:p>
            <a:pPr marL="0" indent="0">
              <a:spcBef>
                <a:spcPts val="0"/>
              </a:spcBef>
              <a:buNone/>
            </a:pPr>
            <a:r>
              <a:rPr lang="en-US" sz="2400" b="1" dirty="0"/>
              <a:t>Be aware of how your cases involving family violence and the trauma experienced by your clients may be affecting you.</a:t>
            </a:r>
          </a:p>
          <a:p>
            <a:pPr>
              <a:buNone/>
            </a:pPr>
            <a:endParaRPr lang="en-US" b="1" dirty="0">
              <a:solidFill>
                <a:srgbClr val="237F5E"/>
              </a:solidFill>
            </a:endParaRPr>
          </a:p>
          <a:p>
            <a:pPr>
              <a:buNone/>
            </a:pPr>
            <a:endParaRPr lang="en-US" b="1" dirty="0">
              <a:solidFill>
                <a:srgbClr val="237F5E"/>
              </a:solidFill>
            </a:endParaRPr>
          </a:p>
          <a:p>
            <a:pPr>
              <a:buNone/>
            </a:pPr>
            <a:endParaRPr lang="en-CA" b="1" dirty="0">
              <a:solidFill>
                <a:srgbClr val="237F5E"/>
              </a:solidFill>
            </a:endParaRPr>
          </a:p>
        </p:txBody>
      </p:sp>
      <p:sp>
        <p:nvSpPr>
          <p:cNvPr id="4" name="Slide Number Placeholder 3"/>
          <p:cNvSpPr>
            <a:spLocks noGrp="1"/>
          </p:cNvSpPr>
          <p:nvPr>
            <p:ph type="sldNum" sz="quarter" idx="12"/>
          </p:nvPr>
        </p:nvSpPr>
        <p:spPr/>
        <p:txBody>
          <a:bodyPr/>
          <a:lstStyle/>
          <a:p>
            <a:fld id="{136009B4-2E8F-4E28-A58F-16FA64DB9128}" type="slidenum">
              <a:rPr lang="en-US" sz="1600" smtClean="0"/>
              <a:pPr/>
              <a:t>26</a:t>
            </a:fld>
            <a:endParaRPr lang="en-US" dirty="0"/>
          </a:p>
        </p:txBody>
      </p:sp>
    </p:spTree>
    <p:extLst>
      <p:ext uri="{BB962C8B-B14F-4D97-AF65-F5344CB8AC3E}">
        <p14:creationId xmlns:p14="http://schemas.microsoft.com/office/powerpoint/2010/main" val="1271873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625"/>
            <a:ext cx="12204618" cy="6855375"/>
          </a:xfrm>
          <a:prstGeom prst="rect">
            <a:avLst/>
          </a:prstGeom>
        </p:spPr>
      </p:pic>
      <p:sp>
        <p:nvSpPr>
          <p:cNvPr id="2" name="Title 1"/>
          <p:cNvSpPr>
            <a:spLocks noGrp="1"/>
          </p:cNvSpPr>
          <p:nvPr>
            <p:ph type="title"/>
          </p:nvPr>
        </p:nvSpPr>
        <p:spPr>
          <a:xfrm>
            <a:off x="3329238" y="1017266"/>
            <a:ext cx="8515350" cy="576198"/>
          </a:xfrm>
        </p:spPr>
        <p:txBody>
          <a:bodyPr>
            <a:noAutofit/>
          </a:bodyPr>
          <a:lstStyle/>
          <a:p>
            <a:pPr algn="ctr"/>
            <a:r>
              <a:rPr lang="en-US" b="1" dirty="0">
                <a:solidFill>
                  <a:srgbClr val="0D1E42"/>
                </a:solidFill>
                <a:latin typeface="+mn-lt"/>
                <a:ea typeface="+mn-ea"/>
                <a:cs typeface="+mn-cs"/>
              </a:rPr>
              <a:t>Legal Response: A Few Key Sections</a:t>
            </a:r>
            <a:endParaRPr lang="en-CA" b="1" dirty="0">
              <a:solidFill>
                <a:srgbClr val="0D1E42"/>
              </a:solidFill>
              <a:latin typeface="+mn-lt"/>
              <a:ea typeface="+mn-ea"/>
              <a:cs typeface="+mn-cs"/>
            </a:endParaRPr>
          </a:p>
        </p:txBody>
      </p:sp>
      <p:sp>
        <p:nvSpPr>
          <p:cNvPr id="3" name="Content Placeholder 2"/>
          <p:cNvSpPr>
            <a:spLocks noGrp="1"/>
          </p:cNvSpPr>
          <p:nvPr>
            <p:ph idx="1"/>
          </p:nvPr>
        </p:nvSpPr>
        <p:spPr>
          <a:xfrm>
            <a:off x="3643563" y="2180700"/>
            <a:ext cx="7886700" cy="3481782"/>
          </a:xfrm>
        </p:spPr>
        <p:txBody>
          <a:bodyPr>
            <a:normAutofit/>
          </a:bodyPr>
          <a:lstStyle/>
          <a:p>
            <a:pPr>
              <a:spcBef>
                <a:spcPts val="0"/>
              </a:spcBef>
              <a:buNone/>
            </a:pPr>
            <a:r>
              <a:rPr lang="en-US" sz="1600" dirty="0"/>
              <a:t> </a:t>
            </a:r>
            <a:r>
              <a:rPr lang="en-US" b="1" dirty="0">
                <a:solidFill>
                  <a:srgbClr val="4F9F72"/>
                </a:solidFill>
              </a:rPr>
              <a:t>Dealing with family violence in the family law case</a:t>
            </a:r>
            <a:endParaRPr lang="en-US" sz="2400" b="1" dirty="0">
              <a:solidFill>
                <a:srgbClr val="4F9F72"/>
              </a:solidFill>
            </a:endParaRPr>
          </a:p>
          <a:p>
            <a:pPr lvl="1">
              <a:spcBef>
                <a:spcPts val="0"/>
              </a:spcBef>
              <a:buFont typeface="Wingdings" panose="05000000000000000000" pitchFamily="2" charset="2"/>
              <a:buChar char="Ø"/>
            </a:pPr>
            <a:r>
              <a:rPr lang="en-US" dirty="0"/>
              <a:t>Interim arrangements</a:t>
            </a:r>
          </a:p>
          <a:p>
            <a:pPr lvl="1">
              <a:spcBef>
                <a:spcPts val="0"/>
              </a:spcBef>
              <a:buFont typeface="Wingdings" panose="05000000000000000000" pitchFamily="2" charset="2"/>
              <a:buChar char="Ø"/>
            </a:pPr>
            <a:r>
              <a:rPr lang="en-US" dirty="0"/>
              <a:t>Parenting arrangements	</a:t>
            </a:r>
          </a:p>
          <a:p>
            <a:pPr lvl="1">
              <a:spcBef>
                <a:spcPts val="0"/>
              </a:spcBef>
              <a:buFont typeface="Wingdings" panose="05000000000000000000" pitchFamily="2" charset="2"/>
              <a:buChar char="Ø"/>
            </a:pPr>
            <a:r>
              <a:rPr lang="en-US" dirty="0"/>
              <a:t>Child support and spousal support	</a:t>
            </a:r>
          </a:p>
          <a:p>
            <a:pPr lvl="1">
              <a:spcBef>
                <a:spcPts val="0"/>
              </a:spcBef>
              <a:buNone/>
            </a:pPr>
            <a:r>
              <a:rPr lang="en-US" dirty="0"/>
              <a:t>	</a:t>
            </a:r>
          </a:p>
          <a:p>
            <a:pPr>
              <a:spcBef>
                <a:spcPts val="0"/>
              </a:spcBef>
              <a:buNone/>
            </a:pPr>
            <a:r>
              <a:rPr lang="en-US" b="1" dirty="0">
                <a:solidFill>
                  <a:srgbClr val="4F9F72"/>
                </a:solidFill>
              </a:rPr>
              <a:t>Other considerations for the family law file	</a:t>
            </a:r>
          </a:p>
          <a:p>
            <a:pPr lvl="1">
              <a:spcBef>
                <a:spcPts val="0"/>
              </a:spcBef>
              <a:buFont typeface="Wingdings" panose="05000000000000000000" pitchFamily="2" charset="2"/>
              <a:buChar char="Ø"/>
            </a:pPr>
            <a:r>
              <a:rPr lang="en-US" dirty="0"/>
              <a:t>Family dispute resolution	</a:t>
            </a:r>
          </a:p>
          <a:p>
            <a:pPr lvl="1">
              <a:spcBef>
                <a:spcPts val="0"/>
              </a:spcBef>
              <a:buFont typeface="Wingdings" panose="05000000000000000000" pitchFamily="2" charset="2"/>
              <a:buChar char="Ø"/>
            </a:pPr>
            <a:r>
              <a:rPr lang="en-US" dirty="0"/>
              <a:t>Evidence in the family law process	</a:t>
            </a:r>
          </a:p>
          <a:p>
            <a:pPr lvl="1">
              <a:spcBef>
                <a:spcPts val="0"/>
              </a:spcBef>
              <a:buFont typeface="Wingdings" panose="05000000000000000000" pitchFamily="2" charset="2"/>
              <a:buChar char="Ø"/>
            </a:pPr>
            <a:r>
              <a:rPr lang="en-US" dirty="0"/>
              <a:t>Concurrent proceedings</a:t>
            </a:r>
          </a:p>
          <a:p>
            <a:endParaRPr lang="en-CA" sz="2400" dirty="0"/>
          </a:p>
        </p:txBody>
      </p:sp>
      <p:sp>
        <p:nvSpPr>
          <p:cNvPr id="4" name="Slide Number Placeholder 3"/>
          <p:cNvSpPr>
            <a:spLocks noGrp="1"/>
          </p:cNvSpPr>
          <p:nvPr>
            <p:ph type="sldNum" sz="quarter" idx="12"/>
          </p:nvPr>
        </p:nvSpPr>
        <p:spPr/>
        <p:txBody>
          <a:bodyPr/>
          <a:lstStyle/>
          <a:p>
            <a:fld id="{136009B4-2E8F-4E28-A58F-16FA64DB9128}" type="slidenum">
              <a:rPr lang="en-US" smtClean="0"/>
              <a:pPr/>
              <a:t>27</a:t>
            </a:fld>
            <a:endParaRPr lang="en-US" dirty="0"/>
          </a:p>
        </p:txBody>
      </p:sp>
      <p:sp>
        <p:nvSpPr>
          <p:cNvPr id="6" name="Rectangle 5"/>
          <p:cNvSpPr/>
          <p:nvPr/>
        </p:nvSpPr>
        <p:spPr>
          <a:xfrm>
            <a:off x="9448800" y="5824926"/>
            <a:ext cx="2729552" cy="1016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rot="2632508">
            <a:off x="10704926" y="5678630"/>
            <a:ext cx="1208617" cy="1270174"/>
          </a:xfrm>
          <a:prstGeom prst="rect">
            <a:avLst/>
          </a:prstGeom>
        </p:spPr>
      </p:pic>
      <p:sp>
        <p:nvSpPr>
          <p:cNvPr id="10" name="Slide Number Placeholder 1"/>
          <p:cNvSpPr txBox="1">
            <a:spLocks/>
          </p:cNvSpPr>
          <p:nvPr/>
        </p:nvSpPr>
        <p:spPr>
          <a:xfrm>
            <a:off x="10707358" y="5956924"/>
            <a:ext cx="451050" cy="410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27</a:t>
            </a:fld>
            <a:endParaRPr lang="en-US" dirty="0">
              <a:solidFill>
                <a:srgbClr val="002060"/>
              </a:solidFill>
            </a:endParaRPr>
          </a:p>
        </p:txBody>
      </p:sp>
    </p:spTree>
    <p:extLst>
      <p:ext uri="{BB962C8B-B14F-4D97-AF65-F5344CB8AC3E}">
        <p14:creationId xmlns:p14="http://schemas.microsoft.com/office/powerpoint/2010/main" val="3254781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10800000">
            <a:off x="0" y="0"/>
            <a:ext cx="12192000" cy="6867151"/>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0" y="4844955"/>
            <a:ext cx="12192000" cy="2013045"/>
          </a:xfrm>
          <a:prstGeom prst="rect">
            <a:avLst/>
          </a:prstGeom>
        </p:spPr>
      </p:pic>
      <p:sp>
        <p:nvSpPr>
          <p:cNvPr id="4" name="Slide Number Placeholder 3"/>
          <p:cNvSpPr>
            <a:spLocks noGrp="1"/>
          </p:cNvSpPr>
          <p:nvPr>
            <p:ph type="sldNum" sz="quarter" idx="12"/>
          </p:nvPr>
        </p:nvSpPr>
        <p:spPr/>
        <p:txBody>
          <a:bodyPr/>
          <a:lstStyle/>
          <a:p>
            <a:fld id="{136009B4-2E8F-4E28-A58F-16FA64DB9128}" type="slidenum">
              <a:rPr lang="en-US" smtClean="0"/>
              <a:pPr/>
              <a:t>28</a:t>
            </a:fld>
            <a:endParaRPr lang="en-US" dirty="0"/>
          </a:p>
        </p:txBody>
      </p:sp>
      <p:sp>
        <p:nvSpPr>
          <p:cNvPr id="7" name="TextBox 6"/>
          <p:cNvSpPr txBox="1"/>
          <p:nvPr/>
        </p:nvSpPr>
        <p:spPr>
          <a:xfrm>
            <a:off x="1564711" y="1072705"/>
            <a:ext cx="8484794" cy="590931"/>
          </a:xfrm>
          <a:prstGeom prst="rect">
            <a:avLst/>
          </a:prstGeom>
          <a:noFill/>
        </p:spPr>
        <p:txBody>
          <a:bodyPr wrap="square" rtlCol="0">
            <a:spAutoFit/>
          </a:bodyPr>
          <a:lstStyle/>
          <a:p>
            <a:pPr algn="ctr" defTabSz="514350">
              <a:lnSpc>
                <a:spcPct val="90000"/>
              </a:lnSpc>
              <a:spcBef>
                <a:spcPct val="0"/>
              </a:spcBef>
            </a:pPr>
            <a:r>
              <a:rPr lang="en-CA" sz="3600" b="1" dirty="0">
                <a:solidFill>
                  <a:srgbClr val="0D1E42"/>
                </a:solidFill>
              </a:rPr>
              <a:t>HELP Toolkit Supplemental Materials</a:t>
            </a:r>
            <a:endParaRPr lang="en-CA" sz="4400" b="1" dirty="0">
              <a:solidFill>
                <a:srgbClr val="0D1E42"/>
              </a:solidFill>
            </a:endParaRPr>
          </a:p>
        </p:txBody>
      </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rot="10055274">
            <a:off x="140492" y="96412"/>
            <a:ext cx="1409212" cy="1460486"/>
          </a:xfrm>
          <a:prstGeom prst="rect">
            <a:avLst/>
          </a:prstGeom>
        </p:spPr>
      </p:pic>
      <p:sp>
        <p:nvSpPr>
          <p:cNvPr id="9" name="Rectangle 8"/>
          <p:cNvSpPr/>
          <p:nvPr/>
        </p:nvSpPr>
        <p:spPr>
          <a:xfrm>
            <a:off x="9829800" y="4223058"/>
            <a:ext cx="2362200" cy="1001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rot="2632508">
            <a:off x="10320986" y="5465981"/>
            <a:ext cx="1208617" cy="1270174"/>
          </a:xfrm>
          <a:prstGeom prst="rect">
            <a:avLst/>
          </a:prstGeom>
        </p:spPr>
      </p:pic>
      <p:sp>
        <p:nvSpPr>
          <p:cNvPr id="11" name="Slide Number Placeholder 1"/>
          <p:cNvSpPr txBox="1">
            <a:spLocks/>
          </p:cNvSpPr>
          <p:nvPr/>
        </p:nvSpPr>
        <p:spPr>
          <a:xfrm>
            <a:off x="10313203" y="5776742"/>
            <a:ext cx="451050" cy="410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28</a:t>
            </a:fld>
            <a:endParaRPr lang="en-US" dirty="0">
              <a:solidFill>
                <a:srgbClr val="002060"/>
              </a:solidFill>
            </a:endParaRPr>
          </a:p>
        </p:txBody>
      </p:sp>
      <p:grpSp>
        <p:nvGrpSpPr>
          <p:cNvPr id="33" name="Group 32"/>
          <p:cNvGrpSpPr/>
          <p:nvPr/>
        </p:nvGrpSpPr>
        <p:grpSpPr>
          <a:xfrm>
            <a:off x="2219211" y="1672842"/>
            <a:ext cx="7610588" cy="4117545"/>
            <a:chOff x="330254" y="1635278"/>
            <a:chExt cx="7787050" cy="4117545"/>
          </a:xfrm>
        </p:grpSpPr>
        <p:grpSp>
          <p:nvGrpSpPr>
            <p:cNvPr id="23" name="Group 22"/>
            <p:cNvGrpSpPr/>
            <p:nvPr/>
          </p:nvGrpSpPr>
          <p:grpSpPr>
            <a:xfrm>
              <a:off x="356564" y="1635278"/>
              <a:ext cx="7409131" cy="4117545"/>
              <a:chOff x="346429" y="1673349"/>
              <a:chExt cx="9123181" cy="4602346"/>
            </a:xfrm>
          </p:grpSpPr>
          <p:grpSp>
            <p:nvGrpSpPr>
              <p:cNvPr id="3" name="Group 2"/>
              <p:cNvGrpSpPr/>
              <p:nvPr/>
            </p:nvGrpSpPr>
            <p:grpSpPr>
              <a:xfrm>
                <a:off x="346429" y="1673349"/>
                <a:ext cx="9113565" cy="3545667"/>
                <a:chOff x="357403" y="2555401"/>
                <a:chExt cx="9113565" cy="3545667"/>
              </a:xfrm>
            </p:grpSpPr>
            <p:sp>
              <p:nvSpPr>
                <p:cNvPr id="13" name="Rectangle: Rounded Corners 123">
                  <a:extLst>
                    <a:ext uri="{FF2B5EF4-FFF2-40B4-BE49-F238E27FC236}">
                      <a16:creationId xmlns:a16="http://schemas.microsoft.com/office/drawing/2014/main" id="{6FC88E1D-7D6D-4742-B0B4-17CF147A16BE}"/>
                    </a:ext>
                  </a:extLst>
                </p:cNvPr>
                <p:cNvSpPr/>
                <p:nvPr/>
              </p:nvSpPr>
              <p:spPr>
                <a:xfrm>
                  <a:off x="357404" y="2555401"/>
                  <a:ext cx="9103428" cy="496062"/>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23">
                  <a:extLst>
                    <a:ext uri="{FF2B5EF4-FFF2-40B4-BE49-F238E27FC236}">
                      <a16:creationId xmlns:a16="http://schemas.microsoft.com/office/drawing/2014/main" id="{6FC88E1D-7D6D-4742-B0B4-17CF147A16BE}"/>
                    </a:ext>
                  </a:extLst>
                </p:cNvPr>
                <p:cNvSpPr/>
                <p:nvPr/>
              </p:nvSpPr>
              <p:spPr>
                <a:xfrm>
                  <a:off x="357403" y="3079620"/>
                  <a:ext cx="9103428" cy="463974"/>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23">
                  <a:extLst>
                    <a:ext uri="{FF2B5EF4-FFF2-40B4-BE49-F238E27FC236}">
                      <a16:creationId xmlns:a16="http://schemas.microsoft.com/office/drawing/2014/main" id="{6FC88E1D-7D6D-4742-B0B4-17CF147A16BE}"/>
                    </a:ext>
                  </a:extLst>
                </p:cNvPr>
                <p:cNvSpPr/>
                <p:nvPr/>
              </p:nvSpPr>
              <p:spPr>
                <a:xfrm>
                  <a:off x="357403" y="3581155"/>
                  <a:ext cx="9103428" cy="451948"/>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Rounded Corners 123">
                  <a:extLst>
                    <a:ext uri="{FF2B5EF4-FFF2-40B4-BE49-F238E27FC236}">
                      <a16:creationId xmlns:a16="http://schemas.microsoft.com/office/drawing/2014/main" id="{6FC88E1D-7D6D-4742-B0B4-17CF147A16BE}"/>
                    </a:ext>
                  </a:extLst>
                </p:cNvPr>
                <p:cNvSpPr/>
                <p:nvPr/>
              </p:nvSpPr>
              <p:spPr>
                <a:xfrm>
                  <a:off x="357403" y="4073376"/>
                  <a:ext cx="9103429" cy="485726"/>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Rounded Corners 123">
                  <a:extLst>
                    <a:ext uri="{FF2B5EF4-FFF2-40B4-BE49-F238E27FC236}">
                      <a16:creationId xmlns:a16="http://schemas.microsoft.com/office/drawing/2014/main" id="{6FC88E1D-7D6D-4742-B0B4-17CF147A16BE}"/>
                    </a:ext>
                  </a:extLst>
                </p:cNvPr>
                <p:cNvSpPr/>
                <p:nvPr/>
              </p:nvSpPr>
              <p:spPr>
                <a:xfrm>
                  <a:off x="357403" y="4596984"/>
                  <a:ext cx="9103429" cy="469172"/>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Rounded Corners 123">
                  <a:extLst>
                    <a:ext uri="{FF2B5EF4-FFF2-40B4-BE49-F238E27FC236}">
                      <a16:creationId xmlns:a16="http://schemas.microsoft.com/office/drawing/2014/main" id="{6FC88E1D-7D6D-4742-B0B4-17CF147A16BE}"/>
                    </a:ext>
                  </a:extLst>
                </p:cNvPr>
                <p:cNvSpPr/>
                <p:nvPr/>
              </p:nvSpPr>
              <p:spPr>
                <a:xfrm>
                  <a:off x="367540" y="5093730"/>
                  <a:ext cx="9103428" cy="485726"/>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23">
                  <a:extLst>
                    <a:ext uri="{FF2B5EF4-FFF2-40B4-BE49-F238E27FC236}">
                      <a16:creationId xmlns:a16="http://schemas.microsoft.com/office/drawing/2014/main" id="{6FC88E1D-7D6D-4742-B0B4-17CF147A16BE}"/>
                    </a:ext>
                  </a:extLst>
                </p:cNvPr>
                <p:cNvSpPr/>
                <p:nvPr/>
              </p:nvSpPr>
              <p:spPr>
                <a:xfrm>
                  <a:off x="367540" y="5615342"/>
                  <a:ext cx="9103428" cy="485726"/>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 name="Rectangle: Rounded Corners 123">
                <a:extLst>
                  <a:ext uri="{FF2B5EF4-FFF2-40B4-BE49-F238E27FC236}">
                    <a16:creationId xmlns:a16="http://schemas.microsoft.com/office/drawing/2014/main" id="{6FC88E1D-7D6D-4742-B0B4-17CF147A16BE}"/>
                  </a:ext>
                </a:extLst>
              </p:cNvPr>
              <p:cNvSpPr/>
              <p:nvPr/>
            </p:nvSpPr>
            <p:spPr>
              <a:xfrm>
                <a:off x="366182" y="5269393"/>
                <a:ext cx="9103428" cy="485726"/>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Rounded Corners 123">
                <a:extLst>
                  <a:ext uri="{FF2B5EF4-FFF2-40B4-BE49-F238E27FC236}">
                    <a16:creationId xmlns:a16="http://schemas.microsoft.com/office/drawing/2014/main" id="{6FC88E1D-7D6D-4742-B0B4-17CF147A16BE}"/>
                  </a:ext>
                </a:extLst>
              </p:cNvPr>
              <p:cNvSpPr/>
              <p:nvPr/>
            </p:nvSpPr>
            <p:spPr>
              <a:xfrm>
                <a:off x="356565" y="5789969"/>
                <a:ext cx="9103429" cy="485726"/>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4" name="TextBox 23"/>
            <p:cNvSpPr txBox="1"/>
            <p:nvPr/>
          </p:nvSpPr>
          <p:spPr>
            <a:xfrm>
              <a:off x="356565" y="3943443"/>
              <a:ext cx="3978442" cy="369332"/>
            </a:xfrm>
            <a:prstGeom prst="rect">
              <a:avLst/>
            </a:prstGeom>
            <a:noFill/>
          </p:spPr>
          <p:txBody>
            <a:bodyPr wrap="square" rtlCol="0">
              <a:spAutoFit/>
            </a:bodyPr>
            <a:lstStyle/>
            <a:p>
              <a:r>
                <a:rPr lang="en-US" dirty="0"/>
                <a:t>Tips for Discussions with Your Client</a:t>
              </a:r>
              <a:endParaRPr lang="en-CA" dirty="0"/>
            </a:p>
          </p:txBody>
        </p:sp>
        <p:sp>
          <p:nvSpPr>
            <p:cNvPr id="25" name="TextBox 24"/>
            <p:cNvSpPr txBox="1"/>
            <p:nvPr/>
          </p:nvSpPr>
          <p:spPr>
            <a:xfrm>
              <a:off x="362339" y="4418278"/>
              <a:ext cx="6740684" cy="369332"/>
            </a:xfrm>
            <a:prstGeom prst="rect">
              <a:avLst/>
            </a:prstGeom>
            <a:noFill/>
          </p:spPr>
          <p:txBody>
            <a:bodyPr wrap="square" rtlCol="0">
              <a:spAutoFit/>
            </a:bodyPr>
            <a:lstStyle/>
            <a:p>
              <a:pPr lvl="0">
                <a:defRPr/>
              </a:pPr>
              <a:r>
                <a:rPr lang="en-US" dirty="0"/>
                <a:t>How to Incorporate Cultural Safety into Client Interactions</a:t>
              </a:r>
            </a:p>
          </p:txBody>
        </p:sp>
        <p:sp>
          <p:nvSpPr>
            <p:cNvPr id="26" name="TextBox 25"/>
            <p:cNvSpPr txBox="1"/>
            <p:nvPr/>
          </p:nvSpPr>
          <p:spPr>
            <a:xfrm>
              <a:off x="346428" y="4892981"/>
              <a:ext cx="5637276" cy="369332"/>
            </a:xfrm>
            <a:prstGeom prst="rect">
              <a:avLst/>
            </a:prstGeom>
            <a:noFill/>
          </p:spPr>
          <p:txBody>
            <a:bodyPr wrap="square" rtlCol="0">
              <a:spAutoFit/>
            </a:bodyPr>
            <a:lstStyle/>
            <a:p>
              <a:pPr lvl="0">
                <a:defRPr/>
              </a:pPr>
              <a:r>
                <a:rPr lang="en-US" dirty="0"/>
                <a:t>Prevalence of Intimate Partner Violence</a:t>
              </a:r>
              <a:endParaRPr lang="en-CA" dirty="0"/>
            </a:p>
          </p:txBody>
        </p:sp>
        <p:sp>
          <p:nvSpPr>
            <p:cNvPr id="27" name="TextBox 26"/>
            <p:cNvSpPr txBox="1"/>
            <p:nvPr/>
          </p:nvSpPr>
          <p:spPr>
            <a:xfrm>
              <a:off x="356565" y="5351408"/>
              <a:ext cx="5637276" cy="369332"/>
            </a:xfrm>
            <a:prstGeom prst="rect">
              <a:avLst/>
            </a:prstGeom>
            <a:noFill/>
          </p:spPr>
          <p:txBody>
            <a:bodyPr wrap="square" rtlCol="0">
              <a:spAutoFit/>
            </a:bodyPr>
            <a:lstStyle/>
            <a:p>
              <a:r>
                <a:rPr lang="en-US" dirty="0"/>
                <a:t>Asking about Specific Forms of Family Violence</a:t>
              </a:r>
              <a:endParaRPr lang="en-CA" dirty="0"/>
            </a:p>
          </p:txBody>
        </p:sp>
        <p:sp>
          <p:nvSpPr>
            <p:cNvPr id="28" name="TextBox 27"/>
            <p:cNvSpPr txBox="1"/>
            <p:nvPr/>
          </p:nvSpPr>
          <p:spPr>
            <a:xfrm>
              <a:off x="330254" y="3485609"/>
              <a:ext cx="5124061" cy="369332"/>
            </a:xfrm>
            <a:prstGeom prst="rect">
              <a:avLst/>
            </a:prstGeom>
            <a:noFill/>
          </p:spPr>
          <p:txBody>
            <a:bodyPr wrap="square" rtlCol="0">
              <a:spAutoFit/>
            </a:bodyPr>
            <a:lstStyle/>
            <a:p>
              <a:pPr lvl="0">
                <a:defRPr/>
              </a:pPr>
              <a:r>
                <a:rPr lang="en-US" dirty="0"/>
                <a:t>Children’s Experiences of Family Violence</a:t>
              </a:r>
              <a:endParaRPr lang="en-CA" dirty="0"/>
            </a:p>
          </p:txBody>
        </p:sp>
        <p:sp>
          <p:nvSpPr>
            <p:cNvPr id="29" name="TextBox 28"/>
            <p:cNvSpPr txBox="1"/>
            <p:nvPr/>
          </p:nvSpPr>
          <p:spPr>
            <a:xfrm>
              <a:off x="346428" y="1690671"/>
              <a:ext cx="7770876" cy="369332"/>
            </a:xfrm>
            <a:prstGeom prst="rect">
              <a:avLst/>
            </a:prstGeom>
            <a:noFill/>
          </p:spPr>
          <p:txBody>
            <a:bodyPr wrap="square" rtlCol="0">
              <a:spAutoFit/>
            </a:bodyPr>
            <a:lstStyle/>
            <a:p>
              <a:pPr lvl="0">
                <a:defRPr/>
              </a:pPr>
              <a:r>
                <a:rPr lang="en-US" dirty="0"/>
                <a:t>Reasons Why Your Client Might Not Disclose Experiences of Family Violence	</a:t>
              </a:r>
              <a:endParaRPr lang="en-CA" dirty="0"/>
            </a:p>
          </p:txBody>
        </p:sp>
        <p:sp>
          <p:nvSpPr>
            <p:cNvPr id="30" name="TextBox 29"/>
            <p:cNvSpPr txBox="1"/>
            <p:nvPr/>
          </p:nvSpPr>
          <p:spPr>
            <a:xfrm>
              <a:off x="346428" y="2123068"/>
              <a:ext cx="6872519" cy="369332"/>
            </a:xfrm>
            <a:prstGeom prst="rect">
              <a:avLst/>
            </a:prstGeom>
            <a:noFill/>
          </p:spPr>
          <p:txBody>
            <a:bodyPr wrap="square" rtlCol="0">
              <a:spAutoFit/>
            </a:bodyPr>
            <a:lstStyle/>
            <a:p>
              <a:pPr lvl="0">
                <a:defRPr/>
              </a:pPr>
              <a:r>
                <a:rPr lang="en-US" dirty="0"/>
                <a:t>The Impacts of Trauma and Trauma- and Violence-Informed Practice</a:t>
              </a:r>
              <a:endParaRPr lang="en-CA" dirty="0"/>
            </a:p>
          </p:txBody>
        </p:sp>
        <p:sp>
          <p:nvSpPr>
            <p:cNvPr id="31" name="TextBox 30"/>
            <p:cNvSpPr txBox="1"/>
            <p:nvPr/>
          </p:nvSpPr>
          <p:spPr>
            <a:xfrm>
              <a:off x="346428" y="2573674"/>
              <a:ext cx="3978442" cy="369332"/>
            </a:xfrm>
            <a:prstGeom prst="rect">
              <a:avLst/>
            </a:prstGeom>
            <a:noFill/>
          </p:spPr>
          <p:txBody>
            <a:bodyPr wrap="square" rtlCol="0">
              <a:spAutoFit/>
            </a:bodyPr>
            <a:lstStyle/>
            <a:p>
              <a:pPr lvl="0">
                <a:defRPr/>
              </a:pPr>
              <a:r>
                <a:rPr lang="en-US" dirty="0"/>
                <a:t>Types of Intimate Partner Violence</a:t>
              </a:r>
            </a:p>
          </p:txBody>
        </p:sp>
        <p:sp>
          <p:nvSpPr>
            <p:cNvPr id="32" name="TextBox 31"/>
            <p:cNvSpPr txBox="1"/>
            <p:nvPr/>
          </p:nvSpPr>
          <p:spPr>
            <a:xfrm>
              <a:off x="346427" y="3020839"/>
              <a:ext cx="6439383" cy="369332"/>
            </a:xfrm>
            <a:prstGeom prst="rect">
              <a:avLst/>
            </a:prstGeom>
            <a:noFill/>
          </p:spPr>
          <p:txBody>
            <a:bodyPr wrap="square" rtlCol="0">
              <a:spAutoFit/>
            </a:bodyPr>
            <a:lstStyle/>
            <a:p>
              <a:pPr lvl="0">
                <a:defRPr/>
              </a:pPr>
              <a:r>
                <a:rPr lang="en-US" dirty="0"/>
                <a:t>Representing a Client Who May Have Engaged in Family Violence</a:t>
              </a:r>
              <a:endParaRPr lang="en-CA" dirty="0"/>
            </a:p>
          </p:txBody>
        </p:sp>
      </p:grpSp>
    </p:spTree>
    <p:extLst>
      <p:ext uri="{BB962C8B-B14F-4D97-AF65-F5344CB8AC3E}">
        <p14:creationId xmlns:p14="http://schemas.microsoft.com/office/powerpoint/2010/main" val="1224357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10800000">
            <a:off x="0" y="0"/>
            <a:ext cx="12192000" cy="6867151"/>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0" y="4844955"/>
            <a:ext cx="12192000" cy="2013045"/>
          </a:xfrm>
          <a:prstGeom prst="rect">
            <a:avLst/>
          </a:prstGeom>
        </p:spPr>
      </p:pic>
      <p:sp>
        <p:nvSpPr>
          <p:cNvPr id="4" name="Slide Number Placeholder 3"/>
          <p:cNvSpPr>
            <a:spLocks noGrp="1"/>
          </p:cNvSpPr>
          <p:nvPr>
            <p:ph type="sldNum" sz="quarter" idx="12"/>
          </p:nvPr>
        </p:nvSpPr>
        <p:spPr/>
        <p:txBody>
          <a:bodyPr/>
          <a:lstStyle/>
          <a:p>
            <a:fld id="{136009B4-2E8F-4E28-A58F-16FA64DB9128}" type="slidenum">
              <a:rPr lang="en-US" smtClean="0"/>
              <a:pPr/>
              <a:t>29</a:t>
            </a:fld>
            <a:endParaRPr lang="en-US" dirty="0"/>
          </a:p>
        </p:txBody>
      </p:sp>
      <p:sp>
        <p:nvSpPr>
          <p:cNvPr id="7" name="TextBox 6"/>
          <p:cNvSpPr txBox="1"/>
          <p:nvPr/>
        </p:nvSpPr>
        <p:spPr>
          <a:xfrm>
            <a:off x="1315489" y="591056"/>
            <a:ext cx="8484794" cy="590931"/>
          </a:xfrm>
          <a:prstGeom prst="rect">
            <a:avLst/>
          </a:prstGeom>
          <a:noFill/>
        </p:spPr>
        <p:txBody>
          <a:bodyPr wrap="square" rtlCol="0">
            <a:spAutoFit/>
          </a:bodyPr>
          <a:lstStyle/>
          <a:p>
            <a:pPr algn="ctr" defTabSz="514350">
              <a:lnSpc>
                <a:spcPct val="90000"/>
              </a:lnSpc>
              <a:spcBef>
                <a:spcPct val="0"/>
              </a:spcBef>
            </a:pPr>
            <a:r>
              <a:rPr lang="en-CA" sz="3600" b="1" dirty="0">
                <a:solidFill>
                  <a:srgbClr val="0D1E42"/>
                </a:solidFill>
              </a:rPr>
              <a:t>HELP Toolkit Supplemental Materials</a:t>
            </a:r>
            <a:endParaRPr lang="en-CA" sz="4400" b="1" dirty="0">
              <a:solidFill>
                <a:srgbClr val="0D1E42"/>
              </a:solidFill>
            </a:endParaRPr>
          </a:p>
        </p:txBody>
      </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rot="10055274">
            <a:off x="140492" y="96412"/>
            <a:ext cx="1409212" cy="1460486"/>
          </a:xfrm>
          <a:prstGeom prst="rect">
            <a:avLst/>
          </a:prstGeom>
        </p:spPr>
      </p:pic>
      <p:sp>
        <p:nvSpPr>
          <p:cNvPr id="9" name="Rectangle 8"/>
          <p:cNvSpPr/>
          <p:nvPr/>
        </p:nvSpPr>
        <p:spPr>
          <a:xfrm>
            <a:off x="9829800" y="4223058"/>
            <a:ext cx="2362200" cy="1001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rot="2632508">
            <a:off x="10320986" y="5465981"/>
            <a:ext cx="1208617" cy="1270174"/>
          </a:xfrm>
          <a:prstGeom prst="rect">
            <a:avLst/>
          </a:prstGeom>
        </p:spPr>
      </p:pic>
      <p:sp>
        <p:nvSpPr>
          <p:cNvPr id="11" name="Slide Number Placeholder 1"/>
          <p:cNvSpPr txBox="1">
            <a:spLocks/>
          </p:cNvSpPr>
          <p:nvPr/>
        </p:nvSpPr>
        <p:spPr>
          <a:xfrm>
            <a:off x="10313203" y="5776742"/>
            <a:ext cx="451050" cy="410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29</a:t>
            </a:fld>
            <a:endParaRPr lang="en-US" dirty="0">
              <a:solidFill>
                <a:srgbClr val="002060"/>
              </a:solidFill>
            </a:endParaRPr>
          </a:p>
        </p:txBody>
      </p:sp>
      <p:grpSp>
        <p:nvGrpSpPr>
          <p:cNvPr id="33" name="Group 32"/>
          <p:cNvGrpSpPr/>
          <p:nvPr/>
        </p:nvGrpSpPr>
        <p:grpSpPr>
          <a:xfrm>
            <a:off x="2017056" y="1157805"/>
            <a:ext cx="7259316" cy="4879439"/>
            <a:chOff x="330253" y="1619236"/>
            <a:chExt cx="7427633" cy="3102443"/>
          </a:xfrm>
        </p:grpSpPr>
        <p:grpSp>
          <p:nvGrpSpPr>
            <p:cNvPr id="3" name="Group 2"/>
            <p:cNvGrpSpPr/>
            <p:nvPr/>
          </p:nvGrpSpPr>
          <p:grpSpPr>
            <a:xfrm>
              <a:off x="356564" y="1619236"/>
              <a:ext cx="7401322" cy="3102443"/>
              <a:chOff x="357403" y="2537470"/>
              <a:chExt cx="9113565" cy="3467728"/>
            </a:xfrm>
          </p:grpSpPr>
          <p:sp>
            <p:nvSpPr>
              <p:cNvPr id="13" name="Rectangle: Rounded Corners 123">
                <a:extLst>
                  <a:ext uri="{FF2B5EF4-FFF2-40B4-BE49-F238E27FC236}">
                    <a16:creationId xmlns:a16="http://schemas.microsoft.com/office/drawing/2014/main" id="{6FC88E1D-7D6D-4742-B0B4-17CF147A16BE}"/>
                  </a:ext>
                </a:extLst>
              </p:cNvPr>
              <p:cNvSpPr/>
              <p:nvPr/>
            </p:nvSpPr>
            <p:spPr>
              <a:xfrm>
                <a:off x="357404" y="2537470"/>
                <a:ext cx="9103428" cy="496062"/>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23">
                <a:extLst>
                  <a:ext uri="{FF2B5EF4-FFF2-40B4-BE49-F238E27FC236}">
                    <a16:creationId xmlns:a16="http://schemas.microsoft.com/office/drawing/2014/main" id="{6FC88E1D-7D6D-4742-B0B4-17CF147A16BE}"/>
                  </a:ext>
                </a:extLst>
              </p:cNvPr>
              <p:cNvSpPr/>
              <p:nvPr/>
            </p:nvSpPr>
            <p:spPr>
              <a:xfrm>
                <a:off x="357403" y="3056818"/>
                <a:ext cx="9103428" cy="463974"/>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23">
                <a:extLst>
                  <a:ext uri="{FF2B5EF4-FFF2-40B4-BE49-F238E27FC236}">
                    <a16:creationId xmlns:a16="http://schemas.microsoft.com/office/drawing/2014/main" id="{6FC88E1D-7D6D-4742-B0B4-17CF147A16BE}"/>
                  </a:ext>
                </a:extLst>
              </p:cNvPr>
              <p:cNvSpPr/>
              <p:nvPr/>
            </p:nvSpPr>
            <p:spPr>
              <a:xfrm>
                <a:off x="357403" y="3535552"/>
                <a:ext cx="9103428" cy="451948"/>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Rounded Corners 123">
                <a:extLst>
                  <a:ext uri="{FF2B5EF4-FFF2-40B4-BE49-F238E27FC236}">
                    <a16:creationId xmlns:a16="http://schemas.microsoft.com/office/drawing/2014/main" id="{6FC88E1D-7D6D-4742-B0B4-17CF147A16BE}"/>
                  </a:ext>
                </a:extLst>
              </p:cNvPr>
              <p:cNvSpPr/>
              <p:nvPr/>
            </p:nvSpPr>
            <p:spPr>
              <a:xfrm>
                <a:off x="357403" y="4004970"/>
                <a:ext cx="9103429" cy="485726"/>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Rounded Corners 123">
                <a:extLst>
                  <a:ext uri="{FF2B5EF4-FFF2-40B4-BE49-F238E27FC236}">
                    <a16:creationId xmlns:a16="http://schemas.microsoft.com/office/drawing/2014/main" id="{6FC88E1D-7D6D-4742-B0B4-17CF147A16BE}"/>
                  </a:ext>
                </a:extLst>
              </p:cNvPr>
              <p:cNvSpPr/>
              <p:nvPr/>
            </p:nvSpPr>
            <p:spPr>
              <a:xfrm>
                <a:off x="357403" y="4512519"/>
                <a:ext cx="9103429" cy="469172"/>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Rounded Corners 123">
                <a:extLst>
                  <a:ext uri="{FF2B5EF4-FFF2-40B4-BE49-F238E27FC236}">
                    <a16:creationId xmlns:a16="http://schemas.microsoft.com/office/drawing/2014/main" id="{6FC88E1D-7D6D-4742-B0B4-17CF147A16BE}"/>
                  </a:ext>
                </a:extLst>
              </p:cNvPr>
              <p:cNvSpPr/>
              <p:nvPr/>
            </p:nvSpPr>
            <p:spPr>
              <a:xfrm>
                <a:off x="367540" y="5009262"/>
                <a:ext cx="9103428" cy="485727"/>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23">
                <a:extLst>
                  <a:ext uri="{FF2B5EF4-FFF2-40B4-BE49-F238E27FC236}">
                    <a16:creationId xmlns:a16="http://schemas.microsoft.com/office/drawing/2014/main" id="{6FC88E1D-7D6D-4742-B0B4-17CF147A16BE}"/>
                  </a:ext>
                </a:extLst>
              </p:cNvPr>
              <p:cNvSpPr/>
              <p:nvPr/>
            </p:nvSpPr>
            <p:spPr>
              <a:xfrm>
                <a:off x="367540" y="5519471"/>
                <a:ext cx="9103428" cy="485727"/>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4" name="TextBox 23"/>
            <p:cNvSpPr txBox="1"/>
            <p:nvPr/>
          </p:nvSpPr>
          <p:spPr>
            <a:xfrm>
              <a:off x="356564" y="3907395"/>
              <a:ext cx="3978442" cy="369332"/>
            </a:xfrm>
            <a:prstGeom prst="rect">
              <a:avLst/>
            </a:prstGeom>
            <a:noFill/>
          </p:spPr>
          <p:txBody>
            <a:bodyPr wrap="square" rtlCol="0">
              <a:spAutoFit/>
            </a:bodyPr>
            <a:lstStyle/>
            <a:p>
              <a:r>
                <a:rPr lang="en-US" dirty="0"/>
                <a:t>Rejection of a Parent by a Child</a:t>
              </a:r>
              <a:endParaRPr lang="en-CA" dirty="0"/>
            </a:p>
          </p:txBody>
        </p:sp>
        <p:sp>
          <p:nvSpPr>
            <p:cNvPr id="25" name="TextBox 24"/>
            <p:cNvSpPr txBox="1"/>
            <p:nvPr/>
          </p:nvSpPr>
          <p:spPr>
            <a:xfrm>
              <a:off x="364796" y="4296769"/>
              <a:ext cx="7211315" cy="410950"/>
            </a:xfrm>
            <a:prstGeom prst="rect">
              <a:avLst/>
            </a:prstGeom>
            <a:noFill/>
          </p:spPr>
          <p:txBody>
            <a:bodyPr wrap="square" rtlCol="0">
              <a:spAutoFit/>
            </a:bodyPr>
            <a:lstStyle/>
            <a:p>
              <a:r>
                <a:rPr lang="en-US" dirty="0"/>
                <a:t>When Your Family Law Client Is the Victim of Family Violence and There Are Concurrent Criminal Proceedings</a:t>
              </a:r>
              <a:endParaRPr lang="en-CA" dirty="0"/>
            </a:p>
          </p:txBody>
        </p:sp>
        <p:sp>
          <p:nvSpPr>
            <p:cNvPr id="28" name="TextBox 27"/>
            <p:cNvSpPr txBox="1"/>
            <p:nvPr/>
          </p:nvSpPr>
          <p:spPr>
            <a:xfrm>
              <a:off x="330253" y="3467614"/>
              <a:ext cx="5124061" cy="369332"/>
            </a:xfrm>
            <a:prstGeom prst="rect">
              <a:avLst/>
            </a:prstGeom>
            <a:noFill/>
          </p:spPr>
          <p:txBody>
            <a:bodyPr wrap="square" rtlCol="0">
              <a:spAutoFit/>
            </a:bodyPr>
            <a:lstStyle/>
            <a:p>
              <a:r>
                <a:rPr lang="en-US" dirty="0"/>
                <a:t>Talking to a Child Client about Family Violence</a:t>
              </a:r>
              <a:endParaRPr lang="en-CA" dirty="0"/>
            </a:p>
          </p:txBody>
        </p:sp>
        <p:sp>
          <p:nvSpPr>
            <p:cNvPr id="29" name="TextBox 28"/>
            <p:cNvSpPr txBox="1"/>
            <p:nvPr/>
          </p:nvSpPr>
          <p:spPr>
            <a:xfrm>
              <a:off x="346428" y="1740193"/>
              <a:ext cx="6046129" cy="234829"/>
            </a:xfrm>
            <a:prstGeom prst="rect">
              <a:avLst/>
            </a:prstGeom>
            <a:noFill/>
          </p:spPr>
          <p:txBody>
            <a:bodyPr wrap="square" rtlCol="0">
              <a:spAutoFit/>
            </a:bodyPr>
            <a:lstStyle/>
            <a:p>
              <a:pPr>
                <a:defRPr/>
              </a:pPr>
              <a:r>
                <a:rPr lang="en-US" dirty="0"/>
                <a:t>Safety Planning</a:t>
              </a:r>
            </a:p>
          </p:txBody>
        </p:sp>
        <p:sp>
          <p:nvSpPr>
            <p:cNvPr id="30" name="TextBox 29"/>
            <p:cNvSpPr txBox="1"/>
            <p:nvPr/>
          </p:nvSpPr>
          <p:spPr>
            <a:xfrm>
              <a:off x="346428" y="2184269"/>
              <a:ext cx="6872519" cy="369332"/>
            </a:xfrm>
            <a:prstGeom prst="rect">
              <a:avLst/>
            </a:prstGeom>
            <a:noFill/>
          </p:spPr>
          <p:txBody>
            <a:bodyPr wrap="square" rtlCol="0">
              <a:spAutoFit/>
            </a:bodyPr>
            <a:lstStyle/>
            <a:p>
              <a:r>
                <a:rPr lang="en-US" dirty="0"/>
                <a:t>What Clients Need to Know about Contacting the Police</a:t>
              </a:r>
              <a:endParaRPr lang="en-CA" dirty="0"/>
            </a:p>
          </p:txBody>
        </p:sp>
        <p:sp>
          <p:nvSpPr>
            <p:cNvPr id="31" name="TextBox 30"/>
            <p:cNvSpPr txBox="1"/>
            <p:nvPr/>
          </p:nvSpPr>
          <p:spPr>
            <a:xfrm>
              <a:off x="346428" y="2598826"/>
              <a:ext cx="3978442" cy="369332"/>
            </a:xfrm>
            <a:prstGeom prst="rect">
              <a:avLst/>
            </a:prstGeom>
            <a:noFill/>
          </p:spPr>
          <p:txBody>
            <a:bodyPr wrap="square" rtlCol="0">
              <a:spAutoFit/>
            </a:bodyPr>
            <a:lstStyle/>
            <a:p>
              <a:r>
                <a:rPr lang="en-US" dirty="0"/>
                <a:t>Making Referrals</a:t>
              </a:r>
              <a:endParaRPr lang="en-CA" dirty="0"/>
            </a:p>
          </p:txBody>
        </p:sp>
        <p:sp>
          <p:nvSpPr>
            <p:cNvPr id="32" name="TextBox 31"/>
            <p:cNvSpPr txBox="1"/>
            <p:nvPr/>
          </p:nvSpPr>
          <p:spPr>
            <a:xfrm>
              <a:off x="330254" y="2958076"/>
              <a:ext cx="7245857" cy="410950"/>
            </a:xfrm>
            <a:prstGeom prst="rect">
              <a:avLst/>
            </a:prstGeom>
            <a:noFill/>
          </p:spPr>
          <p:txBody>
            <a:bodyPr wrap="square" rtlCol="0">
              <a:spAutoFit/>
            </a:bodyPr>
            <a:lstStyle/>
            <a:p>
              <a:r>
                <a:rPr lang="en-US" dirty="0"/>
                <a:t>When Your Family Law Client Is Accused of Family Violence and There Are Concurrent Criminal Proceedings</a:t>
              </a:r>
              <a:endParaRPr lang="en-CA" dirty="0"/>
            </a:p>
          </p:txBody>
        </p:sp>
      </p:grpSp>
    </p:spTree>
    <p:extLst>
      <p:ext uri="{BB962C8B-B14F-4D97-AF65-F5344CB8AC3E}">
        <p14:creationId xmlns:p14="http://schemas.microsoft.com/office/powerpoint/2010/main" val="1457770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113935-A975-F649-B0F8-6617ED1F7A63}"/>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Marker trans="21000" size="100"/>
                    </a14:imgEffect>
                  </a14:imgLayer>
                </a14:imgProps>
              </a:ext>
            </a:extLst>
          </a:blip>
          <a:srcRect l="378" r="15890" b="4397"/>
          <a:stretch/>
        </p:blipFill>
        <p:spPr>
          <a:xfrm>
            <a:off x="-1" y="0"/>
            <a:ext cx="12192001" cy="6858000"/>
          </a:xfrm>
          <a:prstGeom prst="rect">
            <a:avLst/>
          </a:prstGeom>
        </p:spPr>
      </p:pic>
      <p:sp>
        <p:nvSpPr>
          <p:cNvPr id="5" name="Rectangle 4">
            <a:extLst>
              <a:ext uri="{FF2B5EF4-FFF2-40B4-BE49-F238E27FC236}">
                <a16:creationId xmlns:a16="http://schemas.microsoft.com/office/drawing/2014/main" id="{A64FF779-EECE-314F-A1D7-EFF14BBBBFD1}"/>
              </a:ext>
            </a:extLst>
          </p:cNvPr>
          <p:cNvSpPr/>
          <p:nvPr/>
        </p:nvSpPr>
        <p:spPr>
          <a:xfrm>
            <a:off x="-1" y="1151455"/>
            <a:ext cx="5302103" cy="4555091"/>
          </a:xfrm>
          <a:prstGeom prst="rect">
            <a:avLst/>
          </a:prstGeom>
          <a:solidFill>
            <a:srgbClr val="FFFFFF">
              <a:alpha val="81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R" sz="2400">
              <a:solidFill>
                <a:srgbClr val="000000"/>
              </a:solidFill>
              <a:latin typeface="+mj-lt"/>
              <a:ea typeface="+mj-ea"/>
              <a:cs typeface="+mj-cs"/>
              <a:sym typeface="Open Sans"/>
            </a:endParaRPr>
          </a:p>
        </p:txBody>
      </p:sp>
      <p:sp>
        <p:nvSpPr>
          <p:cNvPr id="2" name="TextBox 1">
            <a:extLst>
              <a:ext uri="{FF2B5EF4-FFF2-40B4-BE49-F238E27FC236}">
                <a16:creationId xmlns:a16="http://schemas.microsoft.com/office/drawing/2014/main" id="{FC6FB8FE-5608-9B43-9C50-8F5EC363344F}"/>
              </a:ext>
            </a:extLst>
          </p:cNvPr>
          <p:cNvSpPr txBox="1"/>
          <p:nvPr/>
        </p:nvSpPr>
        <p:spPr>
          <a:xfrm>
            <a:off x="389262" y="1767008"/>
            <a:ext cx="4623005" cy="35709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52916" defTabSz="1625519">
              <a:buClr>
                <a:srgbClr val="000000"/>
              </a:buClr>
            </a:pPr>
            <a:r>
              <a:rPr lang="en-CA" sz="1867" dirty="0">
                <a:solidFill>
                  <a:srgbClr val="404040"/>
                </a:solidFill>
                <a:latin typeface="Calibri Light" panose="020F0302020204030204" pitchFamily="34" charset="0"/>
                <a:ea typeface="Roboto Light" panose="02000000000000000000" pitchFamily="2" charset="0"/>
                <a:cs typeface="Calibri Light" panose="020F0302020204030204" pitchFamily="34" charset="0"/>
                <a:sym typeface="Arial"/>
              </a:rPr>
              <a:t>Please think about the traditional lands you are currently situated on and join us in </a:t>
            </a:r>
            <a:r>
              <a:rPr lang="en-CA" sz="1867" b="1" dirty="0">
                <a:solidFill>
                  <a:srgbClr val="404040"/>
                </a:solidFill>
                <a:latin typeface="Calibri" panose="020F0502020204030204" pitchFamily="34" charset="0"/>
                <a:ea typeface="ROBOTO LIGHT" panose="02000000000000000000" pitchFamily="2" charset="0"/>
                <a:cs typeface="Calibri" panose="020F0502020204030204" pitchFamily="34" charset="0"/>
                <a:sym typeface="Arial"/>
              </a:rPr>
              <a:t>acknowledging and thanking the generations of Indigenous peoples </a:t>
            </a:r>
            <a:r>
              <a:rPr lang="en-CA" sz="1867" dirty="0">
                <a:solidFill>
                  <a:srgbClr val="404040"/>
                </a:solidFill>
                <a:latin typeface="Calibri Light" panose="020F0302020204030204" pitchFamily="34" charset="0"/>
                <a:ea typeface="Roboto Light" panose="02000000000000000000" pitchFamily="2" charset="0"/>
                <a:cs typeface="Calibri Light" panose="020F0302020204030204" pitchFamily="34" charset="0"/>
                <a:sym typeface="Arial"/>
              </a:rPr>
              <a:t>who have cared for these Lands and in celebrating the continued strength and spirit of Indigenous Peoples. The ongoing work to make the promise of truth and reconciliation real in our communities and in particular to bring justice for murdered and missing Indigenous women and girls across the country should inform our discussions in this webinar and beyond.</a:t>
            </a:r>
          </a:p>
        </p:txBody>
      </p:sp>
      <p:pic>
        <p:nvPicPr>
          <p:cNvPr id="7" name="Picture 6" descr="western centre for research &amp; education on violence against omwen &amp; children&#10;">
            <a:extLst>
              <a:ext uri="{FF2B5EF4-FFF2-40B4-BE49-F238E27FC236}">
                <a16:creationId xmlns:a16="http://schemas.microsoft.com/office/drawing/2014/main" id="{FE541F98-BD16-D74E-AFE8-4294EC72F77D}"/>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875" t="27685" r="16892" b="52379"/>
          <a:stretch/>
        </p:blipFill>
        <p:spPr>
          <a:xfrm>
            <a:off x="503245" y="5859237"/>
            <a:ext cx="3317416" cy="388124"/>
          </a:xfrm>
          <a:prstGeom prst="rect">
            <a:avLst/>
          </a:prstGeom>
        </p:spPr>
      </p:pic>
    </p:spTree>
    <p:extLst>
      <p:ext uri="{BB962C8B-B14F-4D97-AF65-F5344CB8AC3E}">
        <p14:creationId xmlns:p14="http://schemas.microsoft.com/office/powerpoint/2010/main" val="424523899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p:nvPr/>
        </p:nvPicPr>
        <p:blipFill>
          <a:blip r:embed="rId2">
            <a:extLst>
              <a:ext uri="{28A0092B-C50C-407E-A947-70E740481C1C}">
                <a14:useLocalDpi xmlns:a14="http://schemas.microsoft.com/office/drawing/2010/main" val="0"/>
              </a:ext>
            </a:extLst>
          </a:blip>
          <a:stretch>
            <a:fillRect/>
          </a:stretch>
        </p:blipFill>
        <p:spPr>
          <a:xfrm>
            <a:off x="1" y="-17518"/>
            <a:ext cx="12192000" cy="2011355"/>
          </a:xfrm>
          <a:prstGeom prst="rect">
            <a:avLst/>
          </a:prstGeom>
        </p:spPr>
      </p:pic>
      <p:pic>
        <p:nvPicPr>
          <p:cNvPr id="52" name="Picture 51"/>
          <p:cNvPicPr/>
          <p:nvPr/>
        </p:nvPicPr>
        <p:blipFill>
          <a:blip r:embed="rId3" cstate="print">
            <a:extLst>
              <a:ext uri="{28A0092B-C50C-407E-A947-70E740481C1C}">
                <a14:useLocalDpi xmlns:a14="http://schemas.microsoft.com/office/drawing/2010/main" val="0"/>
              </a:ext>
            </a:extLst>
          </a:blip>
          <a:stretch>
            <a:fillRect/>
          </a:stretch>
        </p:blipFill>
        <p:spPr>
          <a:xfrm rot="2632508">
            <a:off x="10320986" y="5465981"/>
            <a:ext cx="1208617" cy="1270174"/>
          </a:xfrm>
          <a:prstGeom prst="rect">
            <a:avLst/>
          </a:prstGeom>
        </p:spPr>
      </p:pic>
      <p:sp>
        <p:nvSpPr>
          <p:cNvPr id="53" name="Slide Number Placeholder 1"/>
          <p:cNvSpPr txBox="1">
            <a:spLocks/>
          </p:cNvSpPr>
          <p:nvPr/>
        </p:nvSpPr>
        <p:spPr>
          <a:xfrm>
            <a:off x="10232993" y="5824869"/>
            <a:ext cx="517887" cy="27044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30</a:t>
            </a:fld>
            <a:endParaRPr lang="en-US" sz="1600" dirty="0">
              <a:solidFill>
                <a:srgbClr val="002060"/>
              </a:solidFill>
            </a:endParaRPr>
          </a:p>
        </p:txBody>
      </p:sp>
      <p:grpSp>
        <p:nvGrpSpPr>
          <p:cNvPr id="89" name="Group 88">
            <a:extLst>
              <a:ext uri="{FF2B5EF4-FFF2-40B4-BE49-F238E27FC236}">
                <a16:creationId xmlns:a16="http://schemas.microsoft.com/office/drawing/2014/main" id="{35DC11B7-F433-4562-BE10-C33B7DF1F6BD}"/>
              </a:ext>
            </a:extLst>
          </p:cNvPr>
          <p:cNvGrpSpPr/>
          <p:nvPr/>
        </p:nvGrpSpPr>
        <p:grpSpPr>
          <a:xfrm>
            <a:off x="2599740" y="5464706"/>
            <a:ext cx="6992522" cy="1410045"/>
            <a:chOff x="1885601" y="3961065"/>
            <a:chExt cx="8605936" cy="1797532"/>
          </a:xfrm>
        </p:grpSpPr>
        <p:grpSp>
          <p:nvGrpSpPr>
            <p:cNvPr id="40" name="Group 39">
              <a:extLst>
                <a:ext uri="{FF2B5EF4-FFF2-40B4-BE49-F238E27FC236}">
                  <a16:creationId xmlns:a16="http://schemas.microsoft.com/office/drawing/2014/main" id="{E9BF8D6A-FDE3-4B71-8AF4-159CD7D5E0FD}"/>
                </a:ext>
              </a:extLst>
            </p:cNvPr>
            <p:cNvGrpSpPr/>
            <p:nvPr/>
          </p:nvGrpSpPr>
          <p:grpSpPr>
            <a:xfrm>
              <a:off x="6418609" y="3961065"/>
              <a:ext cx="1361075" cy="1566906"/>
              <a:chOff x="5709865" y="3492501"/>
              <a:chExt cx="383352" cy="441325"/>
            </a:xfrm>
            <a:solidFill>
              <a:schemeClr val="accent3"/>
            </a:solidFill>
          </p:grpSpPr>
          <p:sp>
            <p:nvSpPr>
              <p:cNvPr id="41" name="Freeform 5">
                <a:extLst>
                  <a:ext uri="{FF2B5EF4-FFF2-40B4-BE49-F238E27FC236}">
                    <a16:creationId xmlns:a16="http://schemas.microsoft.com/office/drawing/2014/main" id="{216D2B88-AA3E-4CE7-84E7-4A6CE255605F}"/>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42" name="Freeform 6">
                <a:extLst>
                  <a:ext uri="{FF2B5EF4-FFF2-40B4-BE49-F238E27FC236}">
                    <a16:creationId xmlns:a16="http://schemas.microsoft.com/office/drawing/2014/main" id="{5D705830-2F15-4A5D-BEBD-6E962E4A976D}"/>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29" name="Group 28">
              <a:extLst>
                <a:ext uri="{FF2B5EF4-FFF2-40B4-BE49-F238E27FC236}">
                  <a16:creationId xmlns:a16="http://schemas.microsoft.com/office/drawing/2014/main" id="{22328194-3E95-4A8E-B99E-23800F951999}"/>
                </a:ext>
              </a:extLst>
            </p:cNvPr>
            <p:cNvGrpSpPr/>
            <p:nvPr/>
          </p:nvGrpSpPr>
          <p:grpSpPr>
            <a:xfrm>
              <a:off x="4597454" y="3961065"/>
              <a:ext cx="1361075" cy="1566906"/>
              <a:chOff x="5709865" y="3492501"/>
              <a:chExt cx="383352" cy="441325"/>
            </a:xfrm>
            <a:solidFill>
              <a:schemeClr val="accent5"/>
            </a:solidFill>
          </p:grpSpPr>
          <p:sp>
            <p:nvSpPr>
              <p:cNvPr id="30" name="Freeform 5">
                <a:extLst>
                  <a:ext uri="{FF2B5EF4-FFF2-40B4-BE49-F238E27FC236}">
                    <a16:creationId xmlns:a16="http://schemas.microsoft.com/office/drawing/2014/main" id="{57D16B63-CC0D-4346-84A6-7CFBB2DB7D8C}"/>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4F9F72"/>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31" name="Freeform 6">
                <a:extLst>
                  <a:ext uri="{FF2B5EF4-FFF2-40B4-BE49-F238E27FC236}">
                    <a16:creationId xmlns:a16="http://schemas.microsoft.com/office/drawing/2014/main" id="{79FA8731-C42E-43B6-B6C2-474BB6C7EA2F}"/>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4F9F72"/>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23" name="Group 22">
              <a:extLst>
                <a:ext uri="{FF2B5EF4-FFF2-40B4-BE49-F238E27FC236}">
                  <a16:creationId xmlns:a16="http://schemas.microsoft.com/office/drawing/2014/main" id="{107438B6-C4DD-4687-899A-9033EE26FDAF}"/>
                </a:ext>
              </a:extLst>
            </p:cNvPr>
            <p:cNvGrpSpPr/>
            <p:nvPr/>
          </p:nvGrpSpPr>
          <p:grpSpPr>
            <a:xfrm>
              <a:off x="2800155" y="3961065"/>
              <a:ext cx="1361075" cy="1566906"/>
              <a:chOff x="5709865" y="3492501"/>
              <a:chExt cx="383352" cy="441325"/>
            </a:xfrm>
            <a:solidFill>
              <a:schemeClr val="accent4"/>
            </a:solidFill>
          </p:grpSpPr>
          <p:sp>
            <p:nvSpPr>
              <p:cNvPr id="24" name="Freeform 5">
                <a:extLst>
                  <a:ext uri="{FF2B5EF4-FFF2-40B4-BE49-F238E27FC236}">
                    <a16:creationId xmlns:a16="http://schemas.microsoft.com/office/drawing/2014/main" id="{46DE49EC-8099-4706-88D4-BE58EBDA5753}"/>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D6A05B"/>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25" name="Freeform 6">
                <a:extLst>
                  <a:ext uri="{FF2B5EF4-FFF2-40B4-BE49-F238E27FC236}">
                    <a16:creationId xmlns:a16="http://schemas.microsoft.com/office/drawing/2014/main" id="{B4A704E7-BD59-4938-9384-F99FC5AAF6E4}"/>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D6A05B"/>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16" name="Group 15">
              <a:extLst>
                <a:ext uri="{FF2B5EF4-FFF2-40B4-BE49-F238E27FC236}">
                  <a16:creationId xmlns:a16="http://schemas.microsoft.com/office/drawing/2014/main" id="{51D15DE0-4B7A-46C6-BA99-3137CBCD64B5}"/>
                </a:ext>
              </a:extLst>
            </p:cNvPr>
            <p:cNvGrpSpPr/>
            <p:nvPr/>
          </p:nvGrpSpPr>
          <p:grpSpPr>
            <a:xfrm>
              <a:off x="1885601" y="4191691"/>
              <a:ext cx="1361075" cy="1566906"/>
              <a:chOff x="5709865" y="3492501"/>
              <a:chExt cx="383352" cy="441325"/>
            </a:xfrm>
            <a:solidFill>
              <a:schemeClr val="accent1"/>
            </a:solidFill>
          </p:grpSpPr>
          <p:sp>
            <p:nvSpPr>
              <p:cNvPr id="17" name="Freeform 5">
                <a:extLst>
                  <a:ext uri="{FF2B5EF4-FFF2-40B4-BE49-F238E27FC236}">
                    <a16:creationId xmlns:a16="http://schemas.microsoft.com/office/drawing/2014/main" id="{3E3B1F59-109F-4147-BA85-00722E8D1EC1}"/>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00365C"/>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18" name="Freeform 6">
                <a:extLst>
                  <a:ext uri="{FF2B5EF4-FFF2-40B4-BE49-F238E27FC236}">
                    <a16:creationId xmlns:a16="http://schemas.microsoft.com/office/drawing/2014/main" id="{6AB6C93C-C3D7-4210-BEB9-360DE3DA6D7A}"/>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00365C"/>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26" name="Group 25">
              <a:extLst>
                <a:ext uri="{FF2B5EF4-FFF2-40B4-BE49-F238E27FC236}">
                  <a16:creationId xmlns:a16="http://schemas.microsoft.com/office/drawing/2014/main" id="{34CD943F-7AE9-4358-BAF5-3FF790CA3ED3}"/>
                </a:ext>
              </a:extLst>
            </p:cNvPr>
            <p:cNvGrpSpPr/>
            <p:nvPr/>
          </p:nvGrpSpPr>
          <p:grpSpPr>
            <a:xfrm>
              <a:off x="3698804" y="4191691"/>
              <a:ext cx="1361075" cy="1566906"/>
              <a:chOff x="5709865" y="3492501"/>
              <a:chExt cx="383352" cy="441325"/>
            </a:xfrm>
            <a:solidFill>
              <a:schemeClr val="accent2"/>
            </a:solidFill>
          </p:grpSpPr>
          <p:sp>
            <p:nvSpPr>
              <p:cNvPr id="27" name="Freeform 5">
                <a:extLst>
                  <a:ext uri="{FF2B5EF4-FFF2-40B4-BE49-F238E27FC236}">
                    <a16:creationId xmlns:a16="http://schemas.microsoft.com/office/drawing/2014/main" id="{65FF092B-4F4C-42B5-92CA-F4154B880EE5}"/>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chemeClr val="bg2">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28" name="Freeform 6">
                <a:extLst>
                  <a:ext uri="{FF2B5EF4-FFF2-40B4-BE49-F238E27FC236}">
                    <a16:creationId xmlns:a16="http://schemas.microsoft.com/office/drawing/2014/main" id="{0BA4B6CA-674F-4F44-A1B3-367753DBF44F}"/>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chemeClr val="bg2">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32" name="Group 31">
              <a:extLst>
                <a:ext uri="{FF2B5EF4-FFF2-40B4-BE49-F238E27FC236}">
                  <a16:creationId xmlns:a16="http://schemas.microsoft.com/office/drawing/2014/main" id="{8A4F6EF9-82C9-4614-8000-469602A683F3}"/>
                </a:ext>
              </a:extLst>
            </p:cNvPr>
            <p:cNvGrpSpPr/>
            <p:nvPr/>
          </p:nvGrpSpPr>
          <p:grpSpPr>
            <a:xfrm>
              <a:off x="5512008" y="4191691"/>
              <a:ext cx="1361075" cy="1566906"/>
              <a:chOff x="5709865" y="3492501"/>
              <a:chExt cx="383352" cy="441325"/>
            </a:xfrm>
            <a:solidFill>
              <a:schemeClr val="accent6"/>
            </a:solidFill>
          </p:grpSpPr>
          <p:sp>
            <p:nvSpPr>
              <p:cNvPr id="33" name="Freeform 5">
                <a:extLst>
                  <a:ext uri="{FF2B5EF4-FFF2-40B4-BE49-F238E27FC236}">
                    <a16:creationId xmlns:a16="http://schemas.microsoft.com/office/drawing/2014/main" id="{4C51B05A-84E3-43C7-9315-F2CE118915C6}"/>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A9433C"/>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34" name="Freeform 6">
                <a:extLst>
                  <a:ext uri="{FF2B5EF4-FFF2-40B4-BE49-F238E27FC236}">
                    <a16:creationId xmlns:a16="http://schemas.microsoft.com/office/drawing/2014/main" id="{87B48997-A91E-40F2-BE3A-CC941C15D333}"/>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A9433C"/>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35" name="Group 34">
              <a:extLst>
                <a:ext uri="{FF2B5EF4-FFF2-40B4-BE49-F238E27FC236}">
                  <a16:creationId xmlns:a16="http://schemas.microsoft.com/office/drawing/2014/main" id="{3AF6E96E-8755-477A-9BCF-E8CF79A707B0}"/>
                </a:ext>
              </a:extLst>
            </p:cNvPr>
            <p:cNvGrpSpPr/>
            <p:nvPr/>
          </p:nvGrpSpPr>
          <p:grpSpPr>
            <a:xfrm>
              <a:off x="8215908" y="3961065"/>
              <a:ext cx="1361075" cy="1566906"/>
              <a:chOff x="5709865" y="3492501"/>
              <a:chExt cx="383352" cy="441325"/>
            </a:xfrm>
            <a:solidFill>
              <a:schemeClr val="accent4"/>
            </a:solidFill>
          </p:grpSpPr>
          <p:sp>
            <p:nvSpPr>
              <p:cNvPr id="38" name="Freeform 5">
                <a:extLst>
                  <a:ext uri="{FF2B5EF4-FFF2-40B4-BE49-F238E27FC236}">
                    <a16:creationId xmlns:a16="http://schemas.microsoft.com/office/drawing/2014/main" id="{AD163451-22AA-4DAD-8817-46CC118BCC7C}"/>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761F42"/>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39" name="Freeform 6">
                <a:extLst>
                  <a:ext uri="{FF2B5EF4-FFF2-40B4-BE49-F238E27FC236}">
                    <a16:creationId xmlns:a16="http://schemas.microsoft.com/office/drawing/2014/main" id="{C2076129-1D81-494E-A6DA-FF665863C458}"/>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761F42"/>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46" name="Group 45">
              <a:extLst>
                <a:ext uri="{FF2B5EF4-FFF2-40B4-BE49-F238E27FC236}">
                  <a16:creationId xmlns:a16="http://schemas.microsoft.com/office/drawing/2014/main" id="{9C9138C1-3CEC-41E6-A14E-B2DE9479C1FD}"/>
                </a:ext>
              </a:extLst>
            </p:cNvPr>
            <p:cNvGrpSpPr/>
            <p:nvPr/>
          </p:nvGrpSpPr>
          <p:grpSpPr>
            <a:xfrm>
              <a:off x="7317259" y="4191691"/>
              <a:ext cx="1361075" cy="1566906"/>
              <a:chOff x="5709865" y="3492501"/>
              <a:chExt cx="383352" cy="441325"/>
            </a:xfrm>
            <a:solidFill>
              <a:schemeClr val="accent1"/>
            </a:solidFill>
          </p:grpSpPr>
          <p:sp>
            <p:nvSpPr>
              <p:cNvPr id="47" name="Freeform 5">
                <a:extLst>
                  <a:ext uri="{FF2B5EF4-FFF2-40B4-BE49-F238E27FC236}">
                    <a16:creationId xmlns:a16="http://schemas.microsoft.com/office/drawing/2014/main" id="{6D88E0DD-68EC-46E1-A05F-C2C8AD6392C3}"/>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005E9E"/>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48" name="Freeform 6">
                <a:extLst>
                  <a:ext uri="{FF2B5EF4-FFF2-40B4-BE49-F238E27FC236}">
                    <a16:creationId xmlns:a16="http://schemas.microsoft.com/office/drawing/2014/main" id="{97722891-19AD-4EA6-B7CA-9E39CE72228A}"/>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005E9E"/>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49" name="Group 48">
              <a:extLst>
                <a:ext uri="{FF2B5EF4-FFF2-40B4-BE49-F238E27FC236}">
                  <a16:creationId xmlns:a16="http://schemas.microsoft.com/office/drawing/2014/main" id="{A661C2C4-164B-4039-8CC4-C4856CE67150}"/>
                </a:ext>
              </a:extLst>
            </p:cNvPr>
            <p:cNvGrpSpPr/>
            <p:nvPr/>
          </p:nvGrpSpPr>
          <p:grpSpPr>
            <a:xfrm>
              <a:off x="9130462" y="4191691"/>
              <a:ext cx="1361075" cy="1566906"/>
              <a:chOff x="5709865" y="3492501"/>
              <a:chExt cx="383352" cy="441325"/>
            </a:xfrm>
            <a:solidFill>
              <a:schemeClr val="accent2"/>
            </a:solidFill>
          </p:grpSpPr>
          <p:sp>
            <p:nvSpPr>
              <p:cNvPr id="50" name="Freeform 5">
                <a:extLst>
                  <a:ext uri="{FF2B5EF4-FFF2-40B4-BE49-F238E27FC236}">
                    <a16:creationId xmlns:a16="http://schemas.microsoft.com/office/drawing/2014/main" id="{89AA300C-68E3-4A4B-B8C2-275FC36F5095}"/>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346A4B"/>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51" name="Freeform 6">
                <a:extLst>
                  <a:ext uri="{FF2B5EF4-FFF2-40B4-BE49-F238E27FC236}">
                    <a16:creationId xmlns:a16="http://schemas.microsoft.com/office/drawing/2014/main" id="{1D960232-D4B0-498B-B134-EF963404889E}"/>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346A4B"/>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sp>
        <p:nvSpPr>
          <p:cNvPr id="57" name="Rounded Rectangular Callout 56"/>
          <p:cNvSpPr/>
          <p:nvPr/>
        </p:nvSpPr>
        <p:spPr>
          <a:xfrm flipH="1">
            <a:off x="848525" y="1044696"/>
            <a:ext cx="4906993" cy="1166650"/>
          </a:xfrm>
          <a:prstGeom prst="wedgeRoundRectCallout">
            <a:avLst>
              <a:gd name="adj1" fmla="val -21529"/>
              <a:gd name="adj2" fmla="val 65556"/>
              <a:gd name="adj3" fmla="val 16667"/>
            </a:avLst>
          </a:prstGeom>
          <a:solidFill>
            <a:srgbClr val="761F42">
              <a:alpha val="22000"/>
            </a:srgbClr>
          </a:solidFill>
          <a:ln w="38100">
            <a:solidFill>
              <a:srgbClr val="761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1014956" y="1156029"/>
            <a:ext cx="4588017" cy="954107"/>
          </a:xfrm>
          <a:prstGeom prst="rect">
            <a:avLst/>
          </a:prstGeom>
          <a:noFill/>
          <a:ln>
            <a:noFill/>
          </a:ln>
        </p:spPr>
        <p:txBody>
          <a:bodyPr wrap="square">
            <a:spAutoFit/>
          </a:bodyPr>
          <a:lstStyle/>
          <a:p>
            <a:pPr algn="ctr"/>
            <a:r>
              <a:rPr lang="en-CA" sz="1400" dirty="0"/>
              <a:t>“The biggest takeaway is that it has made me a better lawyer by focusing on family violence and having a way to articulate it with clients. I think I am offering them a better service. I am better able to address their needs.”</a:t>
            </a:r>
          </a:p>
        </p:txBody>
      </p:sp>
      <p:sp>
        <p:nvSpPr>
          <p:cNvPr id="5" name="Rectangle 4"/>
          <p:cNvSpPr/>
          <p:nvPr/>
        </p:nvSpPr>
        <p:spPr>
          <a:xfrm>
            <a:off x="6160301" y="1241715"/>
            <a:ext cx="4652109" cy="738664"/>
          </a:xfrm>
          <a:prstGeom prst="rect">
            <a:avLst/>
          </a:prstGeom>
        </p:spPr>
        <p:txBody>
          <a:bodyPr wrap="square">
            <a:spAutoFit/>
          </a:bodyPr>
          <a:lstStyle/>
          <a:p>
            <a:pPr algn="ctr"/>
            <a:r>
              <a:rPr lang="en-CA" sz="1400" dirty="0"/>
              <a:t>“The one thing that changed is trying to think about ways to approach it in a few different ways so that I wasn’t missing anything.”</a:t>
            </a:r>
          </a:p>
        </p:txBody>
      </p:sp>
      <p:sp>
        <p:nvSpPr>
          <p:cNvPr id="9" name="Rectangle 8"/>
          <p:cNvSpPr/>
          <p:nvPr/>
        </p:nvSpPr>
        <p:spPr>
          <a:xfrm>
            <a:off x="909921" y="2570339"/>
            <a:ext cx="4784198" cy="1169551"/>
          </a:xfrm>
          <a:prstGeom prst="rect">
            <a:avLst/>
          </a:prstGeom>
        </p:spPr>
        <p:txBody>
          <a:bodyPr wrap="square">
            <a:spAutoFit/>
          </a:bodyPr>
          <a:lstStyle/>
          <a:p>
            <a:pPr algn="ctr"/>
            <a:r>
              <a:rPr lang="en-CA" sz="1400" dirty="0"/>
              <a:t>“It provides a great framework and approach, particularly regarding the definition of family violence; the types of abuse; and how practitioners can inquire about abuse in a trauma-informed and intersectional manner, while being alert to safety risks.”</a:t>
            </a:r>
          </a:p>
        </p:txBody>
      </p:sp>
      <p:sp>
        <p:nvSpPr>
          <p:cNvPr id="10" name="Rectangle 9"/>
          <p:cNvSpPr/>
          <p:nvPr/>
        </p:nvSpPr>
        <p:spPr>
          <a:xfrm>
            <a:off x="6032860" y="4104784"/>
            <a:ext cx="4909345" cy="954107"/>
          </a:xfrm>
          <a:prstGeom prst="rect">
            <a:avLst/>
          </a:prstGeom>
        </p:spPr>
        <p:txBody>
          <a:bodyPr wrap="square">
            <a:spAutoFit/>
          </a:bodyPr>
          <a:lstStyle/>
          <a:p>
            <a:pPr algn="ctr">
              <a:buNone/>
            </a:pPr>
            <a:r>
              <a:rPr lang="en-US" sz="1400" dirty="0"/>
              <a:t>“The HELP Toolkit has positive implications not only for family law legal advisers and their clients, but also for victims of crime and the legal community more broadly, for its emphasis on better responding to the needs of victims and survivors.”</a:t>
            </a:r>
          </a:p>
        </p:txBody>
      </p:sp>
      <p:sp>
        <p:nvSpPr>
          <p:cNvPr id="56" name="Rounded Rectangular Callout 55"/>
          <p:cNvSpPr/>
          <p:nvPr/>
        </p:nvSpPr>
        <p:spPr>
          <a:xfrm flipH="1">
            <a:off x="830281" y="2528818"/>
            <a:ext cx="4906993" cy="1166650"/>
          </a:xfrm>
          <a:prstGeom prst="wedgeRoundRectCallout">
            <a:avLst>
              <a:gd name="adj1" fmla="val -21529"/>
              <a:gd name="adj2" fmla="val 65556"/>
              <a:gd name="adj3" fmla="val 16667"/>
            </a:avLst>
          </a:prstGeom>
          <a:solidFill>
            <a:srgbClr val="0D1E42">
              <a:alpha val="22000"/>
            </a:srgbClr>
          </a:solidFill>
          <a:ln w="38100">
            <a:solidFill>
              <a:srgbClr val="0D1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649172" y="291432"/>
            <a:ext cx="10890912" cy="646331"/>
          </a:xfrm>
          <a:prstGeom prst="rect">
            <a:avLst/>
          </a:prstGeom>
        </p:spPr>
        <p:txBody>
          <a:bodyPr wrap="square">
            <a:spAutoFit/>
          </a:bodyPr>
          <a:lstStyle/>
          <a:p>
            <a:pPr algn="ctr" defTabSz="514350">
              <a:lnSpc>
                <a:spcPct val="90000"/>
              </a:lnSpc>
              <a:spcBef>
                <a:spcPct val="0"/>
              </a:spcBef>
            </a:pPr>
            <a:r>
              <a:rPr lang="en-CA" sz="4000" b="1" dirty="0">
                <a:solidFill>
                  <a:srgbClr val="0D1E42"/>
                </a:solidFill>
              </a:rPr>
              <a:t>What Are We Hearing?</a:t>
            </a:r>
          </a:p>
        </p:txBody>
      </p:sp>
      <p:sp>
        <p:nvSpPr>
          <p:cNvPr id="58" name="Rounded Rectangular Callout 57"/>
          <p:cNvSpPr/>
          <p:nvPr/>
        </p:nvSpPr>
        <p:spPr>
          <a:xfrm flipH="1">
            <a:off x="848525" y="3984615"/>
            <a:ext cx="4906993" cy="1166650"/>
          </a:xfrm>
          <a:prstGeom prst="wedgeRoundRectCallout">
            <a:avLst>
              <a:gd name="adj1" fmla="val -21529"/>
              <a:gd name="adj2" fmla="val 65556"/>
              <a:gd name="adj3" fmla="val 16667"/>
            </a:avLst>
          </a:prstGeom>
          <a:solidFill>
            <a:srgbClr val="4F9F72">
              <a:alpha val="22000"/>
            </a:srgbClr>
          </a:solidFill>
          <a:ln w="38100">
            <a:solidFill>
              <a:srgbClr val="4F9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ounded Rectangular Callout 59"/>
          <p:cNvSpPr/>
          <p:nvPr/>
        </p:nvSpPr>
        <p:spPr>
          <a:xfrm>
            <a:off x="6032860" y="1040388"/>
            <a:ext cx="4906993" cy="1166650"/>
          </a:xfrm>
          <a:prstGeom prst="wedgeRoundRectCallout">
            <a:avLst>
              <a:gd name="adj1" fmla="val -21529"/>
              <a:gd name="adj2" fmla="val 65556"/>
              <a:gd name="adj3" fmla="val 16667"/>
            </a:avLst>
          </a:prstGeom>
          <a:solidFill>
            <a:srgbClr val="D6A05B">
              <a:alpha val="22000"/>
            </a:srgbClr>
          </a:solidFill>
          <a:ln w="38100">
            <a:solidFill>
              <a:srgbClr val="D6A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ounded Rectangular Callout 60"/>
          <p:cNvSpPr/>
          <p:nvPr/>
        </p:nvSpPr>
        <p:spPr>
          <a:xfrm>
            <a:off x="6032860" y="2528818"/>
            <a:ext cx="4906993" cy="1166650"/>
          </a:xfrm>
          <a:prstGeom prst="wedgeRoundRectCallout">
            <a:avLst>
              <a:gd name="adj1" fmla="val -21529"/>
              <a:gd name="adj2" fmla="val 65556"/>
              <a:gd name="adj3" fmla="val 16667"/>
            </a:avLst>
          </a:prstGeom>
          <a:solidFill>
            <a:srgbClr val="A9433C">
              <a:alpha val="22000"/>
            </a:srgbClr>
          </a:solidFill>
          <a:ln w="38100">
            <a:solidFill>
              <a:srgbClr val="A94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ounded Rectangular Callout 61"/>
          <p:cNvSpPr/>
          <p:nvPr/>
        </p:nvSpPr>
        <p:spPr>
          <a:xfrm>
            <a:off x="6032989" y="3984950"/>
            <a:ext cx="4906993" cy="1166650"/>
          </a:xfrm>
          <a:prstGeom prst="wedgeRoundRectCallout">
            <a:avLst>
              <a:gd name="adj1" fmla="val -21529"/>
              <a:gd name="adj2" fmla="val 65556"/>
              <a:gd name="adj3" fmla="val 16667"/>
            </a:avLst>
          </a:prstGeom>
          <a:solidFill>
            <a:srgbClr val="005E9E">
              <a:alpha val="22000"/>
            </a:srgbClr>
          </a:solidFill>
          <a:ln w="38100">
            <a:solidFill>
              <a:srgbClr val="005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1090680" y="4110523"/>
            <a:ext cx="4436571" cy="954107"/>
          </a:xfrm>
          <a:prstGeom prst="rect">
            <a:avLst/>
          </a:prstGeom>
        </p:spPr>
        <p:txBody>
          <a:bodyPr wrap="square">
            <a:spAutoFit/>
          </a:bodyPr>
          <a:lstStyle/>
          <a:p>
            <a:pPr algn="ctr">
              <a:buNone/>
            </a:pPr>
            <a:r>
              <a:rPr lang="en-US" sz="1400" dirty="0"/>
              <a:t>“We found this to be an excellent and comprehensive, and based on what we hear from women going through family court after gender-based violence, desperately needed resource.” </a:t>
            </a:r>
          </a:p>
        </p:txBody>
      </p:sp>
      <p:sp>
        <p:nvSpPr>
          <p:cNvPr id="12" name="Rectangle 11"/>
          <p:cNvSpPr/>
          <p:nvPr/>
        </p:nvSpPr>
        <p:spPr>
          <a:xfrm>
            <a:off x="6141619" y="2737880"/>
            <a:ext cx="4689471" cy="738664"/>
          </a:xfrm>
          <a:prstGeom prst="rect">
            <a:avLst/>
          </a:prstGeom>
        </p:spPr>
        <p:txBody>
          <a:bodyPr wrap="square">
            <a:spAutoFit/>
          </a:bodyPr>
          <a:lstStyle/>
          <a:p>
            <a:pPr algn="ctr">
              <a:buNone/>
            </a:pPr>
            <a:r>
              <a:rPr lang="en-US" sz="1400" dirty="0"/>
              <a:t>“The toolkit is VERY comprehensive, and as long as lawyers USE it; I think will be very valuable in helping to provide everyone affected by family violence with a safer future!“</a:t>
            </a:r>
          </a:p>
        </p:txBody>
      </p:sp>
    </p:spTree>
    <p:extLst>
      <p:ext uri="{BB962C8B-B14F-4D97-AF65-F5344CB8AC3E}">
        <p14:creationId xmlns:p14="http://schemas.microsoft.com/office/powerpoint/2010/main" val="1479534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0800000">
            <a:off x="0" y="0"/>
            <a:ext cx="12192000" cy="6867151"/>
          </a:xfrm>
          <a:prstGeom prst="rect">
            <a:avLst/>
          </a:prstGeom>
        </p:spPr>
      </p:pic>
      <p:sp>
        <p:nvSpPr>
          <p:cNvPr id="4" name="Slide Number Placeholder 3"/>
          <p:cNvSpPr>
            <a:spLocks noGrp="1"/>
          </p:cNvSpPr>
          <p:nvPr>
            <p:ph type="sldNum" sz="quarter" idx="12"/>
          </p:nvPr>
        </p:nvSpPr>
        <p:spPr/>
        <p:txBody>
          <a:bodyPr/>
          <a:lstStyle/>
          <a:p>
            <a:fld id="{136009B4-2E8F-4E28-A58F-16FA64DB9128}" type="slidenum">
              <a:rPr lang="en-US" smtClean="0"/>
              <a:pPr/>
              <a:t>31</a:t>
            </a:fld>
            <a:endParaRPr lang="en-US" dirty="0"/>
          </a:p>
        </p:txBody>
      </p:sp>
      <p:sp>
        <p:nvSpPr>
          <p:cNvPr id="3" name="Content Placeholder 2"/>
          <p:cNvSpPr>
            <a:spLocks noGrp="1"/>
          </p:cNvSpPr>
          <p:nvPr>
            <p:ph sz="half" idx="4294967295"/>
          </p:nvPr>
        </p:nvSpPr>
        <p:spPr>
          <a:xfrm>
            <a:off x="365552" y="1098745"/>
            <a:ext cx="9094621" cy="3988624"/>
          </a:xfrm>
          <a:prstGeom prst="rect">
            <a:avLst/>
          </a:prstGeom>
        </p:spPr>
        <p:txBody>
          <a:bodyPr>
            <a:normAutofit fontScale="92500"/>
          </a:bodyPr>
          <a:lstStyle/>
          <a:p>
            <a:pPr marL="0" indent="0">
              <a:spcBef>
                <a:spcPts val="0"/>
              </a:spcBef>
              <a:buNone/>
            </a:pPr>
            <a:r>
              <a:rPr lang="en-CA" dirty="0"/>
              <a:t>The Honourable Deborah L. </a:t>
            </a:r>
            <a:r>
              <a:rPr lang="en-CA" dirty="0" err="1"/>
              <a:t>Chappel</a:t>
            </a:r>
            <a:r>
              <a:rPr lang="en-CA" dirty="0"/>
              <a:t> of Ontario’s Superior Court of Justice:</a:t>
            </a:r>
          </a:p>
          <a:p>
            <a:pPr marL="0" indent="0">
              <a:spcBef>
                <a:spcPts val="0"/>
              </a:spcBef>
              <a:buNone/>
            </a:pPr>
            <a:endParaRPr lang="en-CA" dirty="0"/>
          </a:p>
          <a:p>
            <a:pPr marL="342900" lvl="1" indent="0">
              <a:spcBef>
                <a:spcPts val="0"/>
              </a:spcBef>
              <a:buNone/>
            </a:pPr>
            <a:r>
              <a:rPr lang="en-US" sz="2800" b="1" i="1" dirty="0">
                <a:solidFill>
                  <a:srgbClr val="A9433C"/>
                </a:solidFill>
              </a:rPr>
              <a:t>“THIS TOOLKIT SHOULD BE MANDATORY READING FOR ALL FAMILY LAW LAWYERS AND JUDGES DEALING WITH FAMILY LAW MATTERS: READING IT COULD HELP SAVE A LIFE.</a:t>
            </a:r>
            <a:r>
              <a:rPr lang="en-US" sz="2800" i="1" dirty="0">
                <a:solidFill>
                  <a:srgbClr val="A9433C"/>
                </a:solidFill>
              </a:rPr>
              <a:t>”</a:t>
            </a:r>
            <a:endParaRPr lang="en-CA" sz="2800" dirty="0">
              <a:solidFill>
                <a:srgbClr val="A9433C"/>
              </a:solidFill>
            </a:endParaRPr>
          </a:p>
          <a:p>
            <a:pPr marL="171450" indent="0">
              <a:lnSpc>
                <a:spcPct val="100000"/>
              </a:lnSpc>
              <a:spcBef>
                <a:spcPts val="0"/>
              </a:spcBef>
              <a:buNone/>
            </a:pPr>
            <a:endParaRPr lang="en-US" dirty="0"/>
          </a:p>
          <a:p>
            <a:pPr marL="171450" indent="0">
              <a:lnSpc>
                <a:spcPct val="100000"/>
              </a:lnSpc>
              <a:spcBef>
                <a:spcPts val="0"/>
              </a:spcBef>
              <a:buNone/>
            </a:pPr>
            <a:r>
              <a:rPr lang="en-US" dirty="0"/>
              <a:t>HELP Toolkit: </a:t>
            </a:r>
            <a:r>
              <a:rPr lang="en-US" sz="2800" dirty="0">
                <a:solidFill>
                  <a:srgbClr val="4F9F72"/>
                </a:solidFill>
                <a:hlinkClick r:id="rId3"/>
              </a:rPr>
              <a:t>https</a:t>
            </a:r>
            <a:r>
              <a:rPr lang="en-US" sz="2800" dirty="0">
                <a:solidFill>
                  <a:srgbClr val="00365C"/>
                </a:solidFill>
                <a:hlinkClick r:id="rId3"/>
              </a:rPr>
              <a:t>://w</a:t>
            </a:r>
            <a:r>
              <a:rPr lang="en-US" sz="2800" dirty="0">
                <a:solidFill>
                  <a:srgbClr val="4F9F72"/>
                </a:solidFill>
                <a:hlinkClick r:id="rId3"/>
              </a:rPr>
              <a:t>ww.justice.gc.ca/eng/fl-df/help-aide/</a:t>
            </a:r>
            <a:endParaRPr lang="en-US" sz="2800" dirty="0">
              <a:solidFill>
                <a:srgbClr val="4F9F72"/>
              </a:solidFill>
            </a:endParaRPr>
          </a:p>
          <a:p>
            <a:pPr indent="0">
              <a:lnSpc>
                <a:spcPct val="100000"/>
              </a:lnSpc>
              <a:spcBef>
                <a:spcPts val="0"/>
              </a:spcBef>
              <a:buNone/>
            </a:pPr>
            <a:endParaRPr lang="en-US" dirty="0"/>
          </a:p>
          <a:p>
            <a:pPr marL="171450" indent="0">
              <a:lnSpc>
                <a:spcPct val="100000"/>
              </a:lnSpc>
              <a:spcBef>
                <a:spcPts val="0"/>
              </a:spcBef>
              <a:buNone/>
            </a:pPr>
            <a:r>
              <a:rPr lang="en-US" dirty="0"/>
              <a:t>Questions about the HELP Toolkit: </a:t>
            </a:r>
            <a:r>
              <a:rPr lang="fr-FR" sz="2800" u="sng" dirty="0">
                <a:solidFill>
                  <a:srgbClr val="4F9F72"/>
                </a:solidFill>
                <a:hlinkClick r:id="rId4"/>
              </a:rPr>
              <a:t>RSDFV_DRSVF@justice.gc.ca</a:t>
            </a:r>
            <a:r>
              <a:rPr lang="en-CA" sz="2800" dirty="0">
                <a:solidFill>
                  <a:srgbClr val="4F9F72"/>
                </a:solidFill>
              </a:rPr>
              <a:t> </a:t>
            </a:r>
          </a:p>
          <a:p>
            <a:pPr indent="0">
              <a:lnSpc>
                <a:spcPct val="100000"/>
              </a:lnSpc>
              <a:spcBef>
                <a:spcPts val="0"/>
              </a:spcBef>
              <a:buNone/>
            </a:pPr>
            <a:endParaRPr lang="en-US" sz="2400" dirty="0"/>
          </a:p>
          <a:p>
            <a:pPr indent="0">
              <a:lnSpc>
                <a:spcPct val="100000"/>
              </a:lnSpc>
              <a:spcBef>
                <a:spcPts val="0"/>
              </a:spcBef>
              <a:buNone/>
            </a:pPr>
            <a:endParaRPr lang="en-CA" sz="2400" dirty="0"/>
          </a:p>
        </p:txBody>
      </p:sp>
      <p:sp>
        <p:nvSpPr>
          <p:cNvPr id="6" name="Rectangle 5"/>
          <p:cNvSpPr/>
          <p:nvPr/>
        </p:nvSpPr>
        <p:spPr>
          <a:xfrm>
            <a:off x="6728346" y="6186115"/>
            <a:ext cx="5463654" cy="681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rot="2632508">
            <a:off x="11133766" y="5881366"/>
            <a:ext cx="927517" cy="975902"/>
          </a:xfrm>
          <a:prstGeom prst="rect">
            <a:avLst/>
          </a:prstGeom>
        </p:spPr>
      </p:pic>
      <p:sp>
        <p:nvSpPr>
          <p:cNvPr id="8" name="Slide Number Placeholder 1"/>
          <p:cNvSpPr txBox="1">
            <a:spLocks/>
          </p:cNvSpPr>
          <p:nvPr/>
        </p:nvSpPr>
        <p:spPr>
          <a:xfrm>
            <a:off x="11013395" y="6126004"/>
            <a:ext cx="517887" cy="27044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31</a:t>
            </a:fld>
            <a:endParaRPr lang="en-US" sz="1600" dirty="0">
              <a:solidFill>
                <a:srgbClr val="002060"/>
              </a:solidFill>
            </a:endParaRPr>
          </a:p>
        </p:txBody>
      </p:sp>
    </p:spTree>
    <p:extLst>
      <p:ext uri="{BB962C8B-B14F-4D97-AF65-F5344CB8AC3E}">
        <p14:creationId xmlns:p14="http://schemas.microsoft.com/office/powerpoint/2010/main" val="1209188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0800000">
            <a:off x="0" y="0"/>
            <a:ext cx="12192000" cy="6867151"/>
          </a:xfrm>
          <a:prstGeom prst="rect">
            <a:avLst/>
          </a:prstGeom>
        </p:spPr>
      </p:pic>
      <p:sp>
        <p:nvSpPr>
          <p:cNvPr id="4" name="Slide Number Placeholder 3"/>
          <p:cNvSpPr>
            <a:spLocks noGrp="1"/>
          </p:cNvSpPr>
          <p:nvPr>
            <p:ph type="sldNum" sz="quarter" idx="12"/>
          </p:nvPr>
        </p:nvSpPr>
        <p:spPr/>
        <p:txBody>
          <a:bodyPr/>
          <a:lstStyle/>
          <a:p>
            <a:fld id="{136009B4-2E8F-4E28-A58F-16FA64DB9128}" type="slidenum">
              <a:rPr lang="en-US" smtClean="0"/>
              <a:pPr/>
              <a:t>32</a:t>
            </a:fld>
            <a:endParaRPr lang="en-US" dirty="0"/>
          </a:p>
        </p:txBody>
      </p:sp>
      <p:sp>
        <p:nvSpPr>
          <p:cNvPr id="3" name="Content Placeholder 2"/>
          <p:cNvSpPr>
            <a:spLocks noGrp="1"/>
          </p:cNvSpPr>
          <p:nvPr>
            <p:ph sz="half" idx="4294967295"/>
          </p:nvPr>
        </p:nvSpPr>
        <p:spPr>
          <a:xfrm>
            <a:off x="365552" y="1098745"/>
            <a:ext cx="9094621" cy="3988624"/>
          </a:xfrm>
          <a:prstGeom prst="rect">
            <a:avLst/>
          </a:prstGeom>
        </p:spPr>
        <p:txBody>
          <a:bodyPr>
            <a:normAutofit/>
          </a:bodyPr>
          <a:lstStyle/>
          <a:p>
            <a:pPr>
              <a:spcBef>
                <a:spcPts val="0"/>
              </a:spcBef>
            </a:pPr>
            <a:r>
              <a:rPr lang="en-US" dirty="0"/>
              <a:t>Training and resources for professionals and information for the public: </a:t>
            </a:r>
            <a:r>
              <a:rPr lang="en-US" dirty="0">
                <a:hlinkClick r:id="rId3"/>
              </a:rPr>
              <a:t>www.family.justice.gc.ca</a:t>
            </a:r>
            <a:endParaRPr lang="en-US" dirty="0"/>
          </a:p>
          <a:p>
            <a:pPr>
              <a:spcBef>
                <a:spcPts val="0"/>
              </a:spcBef>
            </a:pPr>
            <a:endParaRPr lang="en-US" dirty="0"/>
          </a:p>
          <a:p>
            <a:pPr>
              <a:spcBef>
                <a:spcPts val="0"/>
              </a:spcBef>
            </a:pPr>
            <a:r>
              <a:rPr lang="en-US" dirty="0"/>
              <a:t>Free accredited online course on </a:t>
            </a:r>
            <a:r>
              <a:rPr lang="en-US" i="1" dirty="0"/>
              <a:t>Family violence and family law for legal advisers</a:t>
            </a:r>
          </a:p>
          <a:p>
            <a:pPr marL="0" indent="0">
              <a:spcBef>
                <a:spcPts val="0"/>
              </a:spcBef>
              <a:buNone/>
            </a:pPr>
            <a:endParaRPr lang="en-US" dirty="0"/>
          </a:p>
          <a:p>
            <a:pPr>
              <a:spcBef>
                <a:spcPts val="0"/>
              </a:spcBef>
            </a:pPr>
            <a:r>
              <a:rPr lang="en-US" dirty="0"/>
              <a:t>New federal funding for supervised parenting time and additional family justice system supports for victims of family violence</a:t>
            </a:r>
          </a:p>
          <a:p>
            <a:pPr marL="0" indent="0">
              <a:spcBef>
                <a:spcPts val="0"/>
              </a:spcBef>
              <a:buNone/>
            </a:pPr>
            <a:endParaRPr lang="en-US" dirty="0"/>
          </a:p>
          <a:p>
            <a:pPr indent="0">
              <a:lnSpc>
                <a:spcPct val="100000"/>
              </a:lnSpc>
              <a:spcBef>
                <a:spcPts val="0"/>
              </a:spcBef>
              <a:buNone/>
            </a:pPr>
            <a:endParaRPr lang="en-US" sz="2400" dirty="0"/>
          </a:p>
          <a:p>
            <a:pPr indent="0">
              <a:lnSpc>
                <a:spcPct val="100000"/>
              </a:lnSpc>
              <a:spcBef>
                <a:spcPts val="0"/>
              </a:spcBef>
              <a:buNone/>
            </a:pPr>
            <a:endParaRPr lang="en-CA" sz="2400" dirty="0"/>
          </a:p>
        </p:txBody>
      </p:sp>
      <p:sp>
        <p:nvSpPr>
          <p:cNvPr id="6" name="Rectangle 5"/>
          <p:cNvSpPr/>
          <p:nvPr/>
        </p:nvSpPr>
        <p:spPr>
          <a:xfrm>
            <a:off x="6728346" y="6186115"/>
            <a:ext cx="5463654" cy="681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rot="2632508">
            <a:off x="11133766" y="5881366"/>
            <a:ext cx="927517" cy="975902"/>
          </a:xfrm>
          <a:prstGeom prst="rect">
            <a:avLst/>
          </a:prstGeom>
        </p:spPr>
      </p:pic>
      <p:sp>
        <p:nvSpPr>
          <p:cNvPr id="8" name="Slide Number Placeholder 1"/>
          <p:cNvSpPr txBox="1">
            <a:spLocks/>
          </p:cNvSpPr>
          <p:nvPr/>
        </p:nvSpPr>
        <p:spPr>
          <a:xfrm>
            <a:off x="11013395" y="6126004"/>
            <a:ext cx="517887" cy="27044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32</a:t>
            </a:fld>
            <a:endParaRPr lang="en-US" sz="1600" dirty="0">
              <a:solidFill>
                <a:srgbClr val="002060"/>
              </a:solidFill>
            </a:endParaRPr>
          </a:p>
        </p:txBody>
      </p:sp>
      <p:sp>
        <p:nvSpPr>
          <p:cNvPr id="9" name="Rectangle 8"/>
          <p:cNvSpPr/>
          <p:nvPr/>
        </p:nvSpPr>
        <p:spPr>
          <a:xfrm>
            <a:off x="628650" y="205740"/>
            <a:ext cx="9669780" cy="646331"/>
          </a:xfrm>
          <a:prstGeom prst="rect">
            <a:avLst/>
          </a:prstGeom>
        </p:spPr>
        <p:txBody>
          <a:bodyPr wrap="square">
            <a:spAutoFit/>
          </a:bodyPr>
          <a:lstStyle/>
          <a:p>
            <a:r>
              <a:rPr lang="en-CA" sz="3600" b="1" dirty="0"/>
              <a:t>Other Family Violence &amp; Family Law Resources</a:t>
            </a:r>
          </a:p>
        </p:txBody>
      </p:sp>
    </p:spTree>
    <p:extLst>
      <p:ext uri="{BB962C8B-B14F-4D97-AF65-F5344CB8AC3E}">
        <p14:creationId xmlns:p14="http://schemas.microsoft.com/office/powerpoint/2010/main" val="658764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p:nvPr/>
        </p:nvPicPr>
        <p:blipFill>
          <a:blip r:embed="rId3">
            <a:extLst>
              <a:ext uri="{28A0092B-C50C-407E-A947-70E740481C1C}">
                <a14:useLocalDpi xmlns:a14="http://schemas.microsoft.com/office/drawing/2010/main" val="0"/>
              </a:ext>
            </a:extLst>
          </a:blip>
          <a:stretch>
            <a:fillRect/>
          </a:stretch>
        </p:blipFill>
        <p:spPr>
          <a:xfrm>
            <a:off x="1" y="-17518"/>
            <a:ext cx="12192000" cy="2011355"/>
          </a:xfrm>
          <a:prstGeom prst="rect">
            <a:avLst/>
          </a:prstGeom>
        </p:spPr>
      </p:pic>
      <p:sp>
        <p:nvSpPr>
          <p:cNvPr id="53" name="Slide Number Placeholder 1"/>
          <p:cNvSpPr txBox="1">
            <a:spLocks/>
          </p:cNvSpPr>
          <p:nvPr/>
        </p:nvSpPr>
        <p:spPr>
          <a:xfrm>
            <a:off x="10232993" y="5824869"/>
            <a:ext cx="517887" cy="27044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solidFill>
                <a:srgbClr val="002060"/>
              </a:solidFill>
            </a:endParaRPr>
          </a:p>
        </p:txBody>
      </p:sp>
      <p:grpSp>
        <p:nvGrpSpPr>
          <p:cNvPr id="89" name="Group 88">
            <a:extLst>
              <a:ext uri="{FF2B5EF4-FFF2-40B4-BE49-F238E27FC236}">
                <a16:creationId xmlns:a16="http://schemas.microsoft.com/office/drawing/2014/main" id="{35DC11B7-F433-4562-BE10-C33B7DF1F6BD}"/>
              </a:ext>
            </a:extLst>
          </p:cNvPr>
          <p:cNvGrpSpPr/>
          <p:nvPr/>
        </p:nvGrpSpPr>
        <p:grpSpPr>
          <a:xfrm>
            <a:off x="5590495" y="5460815"/>
            <a:ext cx="6992522" cy="1410045"/>
            <a:chOff x="1885601" y="3961065"/>
            <a:chExt cx="8605936" cy="1797532"/>
          </a:xfrm>
        </p:grpSpPr>
        <p:grpSp>
          <p:nvGrpSpPr>
            <p:cNvPr id="40" name="Group 39">
              <a:extLst>
                <a:ext uri="{FF2B5EF4-FFF2-40B4-BE49-F238E27FC236}">
                  <a16:creationId xmlns:a16="http://schemas.microsoft.com/office/drawing/2014/main" id="{E9BF8D6A-FDE3-4B71-8AF4-159CD7D5E0FD}"/>
                </a:ext>
              </a:extLst>
            </p:cNvPr>
            <p:cNvGrpSpPr/>
            <p:nvPr/>
          </p:nvGrpSpPr>
          <p:grpSpPr>
            <a:xfrm>
              <a:off x="6418609" y="3961065"/>
              <a:ext cx="1361075" cy="1566906"/>
              <a:chOff x="5709865" y="3492501"/>
              <a:chExt cx="383352" cy="441325"/>
            </a:xfrm>
            <a:solidFill>
              <a:schemeClr val="accent3"/>
            </a:solidFill>
          </p:grpSpPr>
          <p:sp>
            <p:nvSpPr>
              <p:cNvPr id="41" name="Freeform 5">
                <a:extLst>
                  <a:ext uri="{FF2B5EF4-FFF2-40B4-BE49-F238E27FC236}">
                    <a16:creationId xmlns:a16="http://schemas.microsoft.com/office/drawing/2014/main" id="{216D2B88-AA3E-4CE7-84E7-4A6CE255605F}"/>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42" name="Freeform 6">
                <a:extLst>
                  <a:ext uri="{FF2B5EF4-FFF2-40B4-BE49-F238E27FC236}">
                    <a16:creationId xmlns:a16="http://schemas.microsoft.com/office/drawing/2014/main" id="{5D705830-2F15-4A5D-BEBD-6E962E4A976D}"/>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29" name="Group 28">
              <a:extLst>
                <a:ext uri="{FF2B5EF4-FFF2-40B4-BE49-F238E27FC236}">
                  <a16:creationId xmlns:a16="http://schemas.microsoft.com/office/drawing/2014/main" id="{22328194-3E95-4A8E-B99E-23800F951999}"/>
                </a:ext>
              </a:extLst>
            </p:cNvPr>
            <p:cNvGrpSpPr/>
            <p:nvPr/>
          </p:nvGrpSpPr>
          <p:grpSpPr>
            <a:xfrm>
              <a:off x="4597454" y="3961065"/>
              <a:ext cx="1361075" cy="1566906"/>
              <a:chOff x="5709865" y="3492501"/>
              <a:chExt cx="383352" cy="441325"/>
            </a:xfrm>
            <a:solidFill>
              <a:schemeClr val="accent5"/>
            </a:solidFill>
          </p:grpSpPr>
          <p:sp>
            <p:nvSpPr>
              <p:cNvPr id="30" name="Freeform 5">
                <a:extLst>
                  <a:ext uri="{FF2B5EF4-FFF2-40B4-BE49-F238E27FC236}">
                    <a16:creationId xmlns:a16="http://schemas.microsoft.com/office/drawing/2014/main" id="{57D16B63-CC0D-4346-84A6-7CFBB2DB7D8C}"/>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4F9F72"/>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31" name="Freeform 6">
                <a:extLst>
                  <a:ext uri="{FF2B5EF4-FFF2-40B4-BE49-F238E27FC236}">
                    <a16:creationId xmlns:a16="http://schemas.microsoft.com/office/drawing/2014/main" id="{79FA8731-C42E-43B6-B6C2-474BB6C7EA2F}"/>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4F9F72"/>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23" name="Group 22">
              <a:extLst>
                <a:ext uri="{FF2B5EF4-FFF2-40B4-BE49-F238E27FC236}">
                  <a16:creationId xmlns:a16="http://schemas.microsoft.com/office/drawing/2014/main" id="{107438B6-C4DD-4687-899A-9033EE26FDAF}"/>
                </a:ext>
              </a:extLst>
            </p:cNvPr>
            <p:cNvGrpSpPr/>
            <p:nvPr/>
          </p:nvGrpSpPr>
          <p:grpSpPr>
            <a:xfrm>
              <a:off x="2800155" y="3961065"/>
              <a:ext cx="1361075" cy="1566906"/>
              <a:chOff x="5709865" y="3492501"/>
              <a:chExt cx="383352" cy="441325"/>
            </a:xfrm>
            <a:solidFill>
              <a:schemeClr val="accent4"/>
            </a:solidFill>
          </p:grpSpPr>
          <p:sp>
            <p:nvSpPr>
              <p:cNvPr id="24" name="Freeform 5">
                <a:extLst>
                  <a:ext uri="{FF2B5EF4-FFF2-40B4-BE49-F238E27FC236}">
                    <a16:creationId xmlns:a16="http://schemas.microsoft.com/office/drawing/2014/main" id="{46DE49EC-8099-4706-88D4-BE58EBDA5753}"/>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D6A05B"/>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25" name="Freeform 6">
                <a:extLst>
                  <a:ext uri="{FF2B5EF4-FFF2-40B4-BE49-F238E27FC236}">
                    <a16:creationId xmlns:a16="http://schemas.microsoft.com/office/drawing/2014/main" id="{B4A704E7-BD59-4938-9384-F99FC5AAF6E4}"/>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D6A05B"/>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16" name="Group 15">
              <a:extLst>
                <a:ext uri="{FF2B5EF4-FFF2-40B4-BE49-F238E27FC236}">
                  <a16:creationId xmlns:a16="http://schemas.microsoft.com/office/drawing/2014/main" id="{51D15DE0-4B7A-46C6-BA99-3137CBCD64B5}"/>
                </a:ext>
              </a:extLst>
            </p:cNvPr>
            <p:cNvGrpSpPr/>
            <p:nvPr/>
          </p:nvGrpSpPr>
          <p:grpSpPr>
            <a:xfrm>
              <a:off x="1885601" y="4191691"/>
              <a:ext cx="1361075" cy="1566906"/>
              <a:chOff x="5709865" y="3492501"/>
              <a:chExt cx="383352" cy="441325"/>
            </a:xfrm>
            <a:solidFill>
              <a:schemeClr val="accent1"/>
            </a:solidFill>
          </p:grpSpPr>
          <p:sp>
            <p:nvSpPr>
              <p:cNvPr id="17" name="Freeform 5">
                <a:extLst>
                  <a:ext uri="{FF2B5EF4-FFF2-40B4-BE49-F238E27FC236}">
                    <a16:creationId xmlns:a16="http://schemas.microsoft.com/office/drawing/2014/main" id="{3E3B1F59-109F-4147-BA85-00722E8D1EC1}"/>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00365C"/>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18" name="Freeform 6">
                <a:extLst>
                  <a:ext uri="{FF2B5EF4-FFF2-40B4-BE49-F238E27FC236}">
                    <a16:creationId xmlns:a16="http://schemas.microsoft.com/office/drawing/2014/main" id="{6AB6C93C-C3D7-4210-BEB9-360DE3DA6D7A}"/>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00365C"/>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26" name="Group 25">
              <a:extLst>
                <a:ext uri="{FF2B5EF4-FFF2-40B4-BE49-F238E27FC236}">
                  <a16:creationId xmlns:a16="http://schemas.microsoft.com/office/drawing/2014/main" id="{34CD943F-7AE9-4358-BAF5-3FF790CA3ED3}"/>
                </a:ext>
              </a:extLst>
            </p:cNvPr>
            <p:cNvGrpSpPr/>
            <p:nvPr/>
          </p:nvGrpSpPr>
          <p:grpSpPr>
            <a:xfrm>
              <a:off x="3698804" y="4191691"/>
              <a:ext cx="1361075" cy="1566906"/>
              <a:chOff x="5709865" y="3492501"/>
              <a:chExt cx="383352" cy="441325"/>
            </a:xfrm>
            <a:solidFill>
              <a:schemeClr val="accent2"/>
            </a:solidFill>
          </p:grpSpPr>
          <p:sp>
            <p:nvSpPr>
              <p:cNvPr id="27" name="Freeform 5">
                <a:extLst>
                  <a:ext uri="{FF2B5EF4-FFF2-40B4-BE49-F238E27FC236}">
                    <a16:creationId xmlns:a16="http://schemas.microsoft.com/office/drawing/2014/main" id="{65FF092B-4F4C-42B5-92CA-F4154B880EE5}"/>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chemeClr val="bg2">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28" name="Freeform 6">
                <a:extLst>
                  <a:ext uri="{FF2B5EF4-FFF2-40B4-BE49-F238E27FC236}">
                    <a16:creationId xmlns:a16="http://schemas.microsoft.com/office/drawing/2014/main" id="{0BA4B6CA-674F-4F44-A1B3-367753DBF44F}"/>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chemeClr val="bg2">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32" name="Group 31">
              <a:extLst>
                <a:ext uri="{FF2B5EF4-FFF2-40B4-BE49-F238E27FC236}">
                  <a16:creationId xmlns:a16="http://schemas.microsoft.com/office/drawing/2014/main" id="{8A4F6EF9-82C9-4614-8000-469602A683F3}"/>
                </a:ext>
              </a:extLst>
            </p:cNvPr>
            <p:cNvGrpSpPr/>
            <p:nvPr/>
          </p:nvGrpSpPr>
          <p:grpSpPr>
            <a:xfrm>
              <a:off x="5512008" y="4191691"/>
              <a:ext cx="1361075" cy="1566906"/>
              <a:chOff x="5709865" y="3492501"/>
              <a:chExt cx="383352" cy="441325"/>
            </a:xfrm>
            <a:solidFill>
              <a:schemeClr val="accent6"/>
            </a:solidFill>
          </p:grpSpPr>
          <p:sp>
            <p:nvSpPr>
              <p:cNvPr id="33" name="Freeform 5">
                <a:extLst>
                  <a:ext uri="{FF2B5EF4-FFF2-40B4-BE49-F238E27FC236}">
                    <a16:creationId xmlns:a16="http://schemas.microsoft.com/office/drawing/2014/main" id="{4C51B05A-84E3-43C7-9315-F2CE118915C6}"/>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A9433C"/>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34" name="Freeform 6">
                <a:extLst>
                  <a:ext uri="{FF2B5EF4-FFF2-40B4-BE49-F238E27FC236}">
                    <a16:creationId xmlns:a16="http://schemas.microsoft.com/office/drawing/2014/main" id="{87B48997-A91E-40F2-BE3A-CC941C15D333}"/>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A9433C"/>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35" name="Group 34">
              <a:extLst>
                <a:ext uri="{FF2B5EF4-FFF2-40B4-BE49-F238E27FC236}">
                  <a16:creationId xmlns:a16="http://schemas.microsoft.com/office/drawing/2014/main" id="{3AF6E96E-8755-477A-9BCF-E8CF79A707B0}"/>
                </a:ext>
              </a:extLst>
            </p:cNvPr>
            <p:cNvGrpSpPr/>
            <p:nvPr/>
          </p:nvGrpSpPr>
          <p:grpSpPr>
            <a:xfrm>
              <a:off x="8215908" y="3961065"/>
              <a:ext cx="1361075" cy="1566906"/>
              <a:chOff x="5709865" y="3492501"/>
              <a:chExt cx="383352" cy="441325"/>
            </a:xfrm>
            <a:solidFill>
              <a:schemeClr val="accent4"/>
            </a:solidFill>
          </p:grpSpPr>
          <p:sp>
            <p:nvSpPr>
              <p:cNvPr id="38" name="Freeform 5">
                <a:extLst>
                  <a:ext uri="{FF2B5EF4-FFF2-40B4-BE49-F238E27FC236}">
                    <a16:creationId xmlns:a16="http://schemas.microsoft.com/office/drawing/2014/main" id="{AD163451-22AA-4DAD-8817-46CC118BCC7C}"/>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761F42"/>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39" name="Freeform 6">
                <a:extLst>
                  <a:ext uri="{FF2B5EF4-FFF2-40B4-BE49-F238E27FC236}">
                    <a16:creationId xmlns:a16="http://schemas.microsoft.com/office/drawing/2014/main" id="{C2076129-1D81-494E-A6DA-FF665863C458}"/>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761F42"/>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46" name="Group 45">
              <a:extLst>
                <a:ext uri="{FF2B5EF4-FFF2-40B4-BE49-F238E27FC236}">
                  <a16:creationId xmlns:a16="http://schemas.microsoft.com/office/drawing/2014/main" id="{9C9138C1-3CEC-41E6-A14E-B2DE9479C1FD}"/>
                </a:ext>
              </a:extLst>
            </p:cNvPr>
            <p:cNvGrpSpPr/>
            <p:nvPr/>
          </p:nvGrpSpPr>
          <p:grpSpPr>
            <a:xfrm>
              <a:off x="7317259" y="4191691"/>
              <a:ext cx="1361075" cy="1566906"/>
              <a:chOff x="5709865" y="3492501"/>
              <a:chExt cx="383352" cy="441325"/>
            </a:xfrm>
            <a:solidFill>
              <a:schemeClr val="accent1"/>
            </a:solidFill>
          </p:grpSpPr>
          <p:sp>
            <p:nvSpPr>
              <p:cNvPr id="47" name="Freeform 5">
                <a:extLst>
                  <a:ext uri="{FF2B5EF4-FFF2-40B4-BE49-F238E27FC236}">
                    <a16:creationId xmlns:a16="http://schemas.microsoft.com/office/drawing/2014/main" id="{6D88E0DD-68EC-46E1-A05F-C2C8AD6392C3}"/>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005E9E"/>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48" name="Freeform 6">
                <a:extLst>
                  <a:ext uri="{FF2B5EF4-FFF2-40B4-BE49-F238E27FC236}">
                    <a16:creationId xmlns:a16="http://schemas.microsoft.com/office/drawing/2014/main" id="{97722891-19AD-4EA6-B7CA-9E39CE72228A}"/>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005E9E"/>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49" name="Group 48">
              <a:extLst>
                <a:ext uri="{FF2B5EF4-FFF2-40B4-BE49-F238E27FC236}">
                  <a16:creationId xmlns:a16="http://schemas.microsoft.com/office/drawing/2014/main" id="{A661C2C4-164B-4039-8CC4-C4856CE67150}"/>
                </a:ext>
              </a:extLst>
            </p:cNvPr>
            <p:cNvGrpSpPr/>
            <p:nvPr/>
          </p:nvGrpSpPr>
          <p:grpSpPr>
            <a:xfrm>
              <a:off x="9130462" y="4191691"/>
              <a:ext cx="1361075" cy="1566906"/>
              <a:chOff x="5709865" y="3492501"/>
              <a:chExt cx="383352" cy="441325"/>
            </a:xfrm>
            <a:solidFill>
              <a:schemeClr val="accent2"/>
            </a:solidFill>
          </p:grpSpPr>
          <p:sp>
            <p:nvSpPr>
              <p:cNvPr id="50" name="Freeform 5">
                <a:extLst>
                  <a:ext uri="{FF2B5EF4-FFF2-40B4-BE49-F238E27FC236}">
                    <a16:creationId xmlns:a16="http://schemas.microsoft.com/office/drawing/2014/main" id="{89AA300C-68E3-4A4B-B8C2-275FC36F5095}"/>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346A4B"/>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51" name="Freeform 6">
                <a:extLst>
                  <a:ext uri="{FF2B5EF4-FFF2-40B4-BE49-F238E27FC236}">
                    <a16:creationId xmlns:a16="http://schemas.microsoft.com/office/drawing/2014/main" id="{1D960232-D4B0-498B-B134-EF963404889E}"/>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346A4B"/>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sp>
        <p:nvSpPr>
          <p:cNvPr id="55" name="Rectangle 54"/>
          <p:cNvSpPr/>
          <p:nvPr/>
        </p:nvSpPr>
        <p:spPr>
          <a:xfrm>
            <a:off x="649172" y="2594282"/>
            <a:ext cx="10890912" cy="646331"/>
          </a:xfrm>
          <a:prstGeom prst="rect">
            <a:avLst/>
          </a:prstGeom>
        </p:spPr>
        <p:txBody>
          <a:bodyPr wrap="square">
            <a:spAutoFit/>
          </a:bodyPr>
          <a:lstStyle/>
          <a:p>
            <a:pPr algn="ctr" defTabSz="514350">
              <a:lnSpc>
                <a:spcPct val="90000"/>
              </a:lnSpc>
              <a:spcBef>
                <a:spcPct val="0"/>
              </a:spcBef>
            </a:pPr>
            <a:r>
              <a:rPr lang="en-CA" sz="4000" b="1" dirty="0">
                <a:solidFill>
                  <a:srgbClr val="0D1E42"/>
                </a:solidFill>
              </a:rPr>
              <a:t>Questions?</a:t>
            </a:r>
          </a:p>
        </p:txBody>
      </p:sp>
      <p:grpSp>
        <p:nvGrpSpPr>
          <p:cNvPr id="2" name="Group 1">
            <a:extLst>
              <a:ext uri="{FF2B5EF4-FFF2-40B4-BE49-F238E27FC236}">
                <a16:creationId xmlns:a16="http://schemas.microsoft.com/office/drawing/2014/main" id="{D139CF00-C993-98C3-1E8B-A513949D1599}"/>
              </a:ext>
            </a:extLst>
          </p:cNvPr>
          <p:cNvGrpSpPr/>
          <p:nvPr/>
        </p:nvGrpSpPr>
        <p:grpSpPr>
          <a:xfrm>
            <a:off x="-288155" y="5460815"/>
            <a:ext cx="6992522" cy="1410045"/>
            <a:chOff x="1885601" y="3961065"/>
            <a:chExt cx="8605936" cy="1797532"/>
          </a:xfrm>
        </p:grpSpPr>
        <p:grpSp>
          <p:nvGrpSpPr>
            <p:cNvPr id="3" name="Group 2">
              <a:extLst>
                <a:ext uri="{FF2B5EF4-FFF2-40B4-BE49-F238E27FC236}">
                  <a16:creationId xmlns:a16="http://schemas.microsoft.com/office/drawing/2014/main" id="{C09B41FD-306E-DCD0-7D57-AA444DA7E917}"/>
                </a:ext>
              </a:extLst>
            </p:cNvPr>
            <p:cNvGrpSpPr/>
            <p:nvPr/>
          </p:nvGrpSpPr>
          <p:grpSpPr>
            <a:xfrm>
              <a:off x="6418609" y="3961065"/>
              <a:ext cx="1361075" cy="1566906"/>
              <a:chOff x="5709865" y="3492501"/>
              <a:chExt cx="383352" cy="441325"/>
            </a:xfrm>
            <a:solidFill>
              <a:schemeClr val="accent3"/>
            </a:solidFill>
          </p:grpSpPr>
          <p:sp>
            <p:nvSpPr>
              <p:cNvPr id="71" name="Freeform 5">
                <a:extLst>
                  <a:ext uri="{FF2B5EF4-FFF2-40B4-BE49-F238E27FC236}">
                    <a16:creationId xmlns:a16="http://schemas.microsoft.com/office/drawing/2014/main" id="{D194A969-C30B-6C4C-0A10-389BB902B9AD}"/>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72" name="Freeform 6">
                <a:extLst>
                  <a:ext uri="{FF2B5EF4-FFF2-40B4-BE49-F238E27FC236}">
                    <a16:creationId xmlns:a16="http://schemas.microsoft.com/office/drawing/2014/main" id="{A3A449DC-DD2C-9C65-174B-AC2B52371E41}"/>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4" name="Group 3">
              <a:extLst>
                <a:ext uri="{FF2B5EF4-FFF2-40B4-BE49-F238E27FC236}">
                  <a16:creationId xmlns:a16="http://schemas.microsoft.com/office/drawing/2014/main" id="{CFDDA4D3-4410-B534-EB3B-F160827BAAD2}"/>
                </a:ext>
              </a:extLst>
            </p:cNvPr>
            <p:cNvGrpSpPr/>
            <p:nvPr/>
          </p:nvGrpSpPr>
          <p:grpSpPr>
            <a:xfrm>
              <a:off x="4597454" y="3961065"/>
              <a:ext cx="1361075" cy="1566906"/>
              <a:chOff x="5709865" y="3492501"/>
              <a:chExt cx="383352" cy="441325"/>
            </a:xfrm>
            <a:solidFill>
              <a:schemeClr val="accent5"/>
            </a:solidFill>
          </p:grpSpPr>
          <p:sp>
            <p:nvSpPr>
              <p:cNvPr id="69" name="Freeform 5">
                <a:extLst>
                  <a:ext uri="{FF2B5EF4-FFF2-40B4-BE49-F238E27FC236}">
                    <a16:creationId xmlns:a16="http://schemas.microsoft.com/office/drawing/2014/main" id="{F4912A61-2423-2697-FE17-48B65E450DBE}"/>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4F9F72"/>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70" name="Freeform 6">
                <a:extLst>
                  <a:ext uri="{FF2B5EF4-FFF2-40B4-BE49-F238E27FC236}">
                    <a16:creationId xmlns:a16="http://schemas.microsoft.com/office/drawing/2014/main" id="{D67778E7-CA21-0993-1C93-339DADA4DA45}"/>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4F9F72"/>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6" name="Group 5">
              <a:extLst>
                <a:ext uri="{FF2B5EF4-FFF2-40B4-BE49-F238E27FC236}">
                  <a16:creationId xmlns:a16="http://schemas.microsoft.com/office/drawing/2014/main" id="{AD32F34E-1867-DB96-E3C2-530FF3F47046}"/>
                </a:ext>
              </a:extLst>
            </p:cNvPr>
            <p:cNvGrpSpPr/>
            <p:nvPr/>
          </p:nvGrpSpPr>
          <p:grpSpPr>
            <a:xfrm>
              <a:off x="2800155" y="3961065"/>
              <a:ext cx="1361075" cy="1566906"/>
              <a:chOff x="5709865" y="3492501"/>
              <a:chExt cx="383352" cy="441325"/>
            </a:xfrm>
            <a:solidFill>
              <a:schemeClr val="accent4"/>
            </a:solidFill>
          </p:grpSpPr>
          <p:sp>
            <p:nvSpPr>
              <p:cNvPr id="67" name="Freeform 5">
                <a:extLst>
                  <a:ext uri="{FF2B5EF4-FFF2-40B4-BE49-F238E27FC236}">
                    <a16:creationId xmlns:a16="http://schemas.microsoft.com/office/drawing/2014/main" id="{67B8AC73-FCFF-CA84-4F79-285852850256}"/>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D6A05B"/>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68" name="Freeform 6">
                <a:extLst>
                  <a:ext uri="{FF2B5EF4-FFF2-40B4-BE49-F238E27FC236}">
                    <a16:creationId xmlns:a16="http://schemas.microsoft.com/office/drawing/2014/main" id="{A0119AD3-CD2A-18FD-2C26-B38343530628}"/>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D6A05B"/>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7" name="Group 6">
              <a:extLst>
                <a:ext uri="{FF2B5EF4-FFF2-40B4-BE49-F238E27FC236}">
                  <a16:creationId xmlns:a16="http://schemas.microsoft.com/office/drawing/2014/main" id="{8A330F22-A468-7DAC-01CC-88BAD137008A}"/>
                </a:ext>
              </a:extLst>
            </p:cNvPr>
            <p:cNvGrpSpPr/>
            <p:nvPr/>
          </p:nvGrpSpPr>
          <p:grpSpPr>
            <a:xfrm>
              <a:off x="1885601" y="4191691"/>
              <a:ext cx="1361075" cy="1566906"/>
              <a:chOff x="5709865" y="3492501"/>
              <a:chExt cx="383352" cy="441325"/>
            </a:xfrm>
            <a:solidFill>
              <a:schemeClr val="accent1"/>
            </a:solidFill>
          </p:grpSpPr>
          <p:sp>
            <p:nvSpPr>
              <p:cNvPr id="65" name="Freeform 5">
                <a:extLst>
                  <a:ext uri="{FF2B5EF4-FFF2-40B4-BE49-F238E27FC236}">
                    <a16:creationId xmlns:a16="http://schemas.microsoft.com/office/drawing/2014/main" id="{5435D791-4A38-D076-55D0-2BA69476F03B}"/>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00365C"/>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66" name="Freeform 6">
                <a:extLst>
                  <a:ext uri="{FF2B5EF4-FFF2-40B4-BE49-F238E27FC236}">
                    <a16:creationId xmlns:a16="http://schemas.microsoft.com/office/drawing/2014/main" id="{0007FE96-4BF0-E673-1708-41D1DB161F4F}"/>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00365C"/>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8" name="Group 7">
              <a:extLst>
                <a:ext uri="{FF2B5EF4-FFF2-40B4-BE49-F238E27FC236}">
                  <a16:creationId xmlns:a16="http://schemas.microsoft.com/office/drawing/2014/main" id="{9C8ED76D-D91F-69C3-82E9-8ECC0AA89892}"/>
                </a:ext>
              </a:extLst>
            </p:cNvPr>
            <p:cNvGrpSpPr/>
            <p:nvPr/>
          </p:nvGrpSpPr>
          <p:grpSpPr>
            <a:xfrm>
              <a:off x="3698804" y="4191691"/>
              <a:ext cx="1361075" cy="1566906"/>
              <a:chOff x="5709865" y="3492501"/>
              <a:chExt cx="383352" cy="441325"/>
            </a:xfrm>
            <a:solidFill>
              <a:schemeClr val="accent2"/>
            </a:solidFill>
          </p:grpSpPr>
          <p:sp>
            <p:nvSpPr>
              <p:cNvPr id="63" name="Freeform 5">
                <a:extLst>
                  <a:ext uri="{FF2B5EF4-FFF2-40B4-BE49-F238E27FC236}">
                    <a16:creationId xmlns:a16="http://schemas.microsoft.com/office/drawing/2014/main" id="{AC9B488A-3343-8146-ABEB-7836D91C8E3F}"/>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chemeClr val="bg2">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64" name="Freeform 6">
                <a:extLst>
                  <a:ext uri="{FF2B5EF4-FFF2-40B4-BE49-F238E27FC236}">
                    <a16:creationId xmlns:a16="http://schemas.microsoft.com/office/drawing/2014/main" id="{7C26D6C3-B87A-EF8A-55E3-5B18518A35A6}"/>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chemeClr val="bg2">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13" name="Group 12">
              <a:extLst>
                <a:ext uri="{FF2B5EF4-FFF2-40B4-BE49-F238E27FC236}">
                  <a16:creationId xmlns:a16="http://schemas.microsoft.com/office/drawing/2014/main" id="{846AAAA9-5151-7C4B-7A36-CBDBAF3BB246}"/>
                </a:ext>
              </a:extLst>
            </p:cNvPr>
            <p:cNvGrpSpPr/>
            <p:nvPr/>
          </p:nvGrpSpPr>
          <p:grpSpPr>
            <a:xfrm>
              <a:off x="5512008" y="4191691"/>
              <a:ext cx="1361075" cy="1566906"/>
              <a:chOff x="5709865" y="3492501"/>
              <a:chExt cx="383352" cy="441325"/>
            </a:xfrm>
            <a:solidFill>
              <a:schemeClr val="accent6"/>
            </a:solidFill>
          </p:grpSpPr>
          <p:sp>
            <p:nvSpPr>
              <p:cNvPr id="44" name="Freeform 5">
                <a:extLst>
                  <a:ext uri="{FF2B5EF4-FFF2-40B4-BE49-F238E27FC236}">
                    <a16:creationId xmlns:a16="http://schemas.microsoft.com/office/drawing/2014/main" id="{68DF3E3A-C144-2D1A-C2D5-D515CD85EDAD}"/>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A9433C"/>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54" name="Freeform 6">
                <a:extLst>
                  <a:ext uri="{FF2B5EF4-FFF2-40B4-BE49-F238E27FC236}">
                    <a16:creationId xmlns:a16="http://schemas.microsoft.com/office/drawing/2014/main" id="{CDB0E6A9-1E46-8B87-34D8-F18CF1BFCFE4}"/>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A9433C"/>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14" name="Group 13">
              <a:extLst>
                <a:ext uri="{FF2B5EF4-FFF2-40B4-BE49-F238E27FC236}">
                  <a16:creationId xmlns:a16="http://schemas.microsoft.com/office/drawing/2014/main" id="{E253C249-C354-80CE-A889-D951879EDDB4}"/>
                </a:ext>
              </a:extLst>
            </p:cNvPr>
            <p:cNvGrpSpPr/>
            <p:nvPr/>
          </p:nvGrpSpPr>
          <p:grpSpPr>
            <a:xfrm>
              <a:off x="8215908" y="3961065"/>
              <a:ext cx="1361075" cy="1566906"/>
              <a:chOff x="5709865" y="3492501"/>
              <a:chExt cx="383352" cy="441325"/>
            </a:xfrm>
            <a:solidFill>
              <a:schemeClr val="accent4"/>
            </a:solidFill>
          </p:grpSpPr>
          <p:sp>
            <p:nvSpPr>
              <p:cNvPr id="37" name="Freeform 5">
                <a:extLst>
                  <a:ext uri="{FF2B5EF4-FFF2-40B4-BE49-F238E27FC236}">
                    <a16:creationId xmlns:a16="http://schemas.microsoft.com/office/drawing/2014/main" id="{7B062A6C-F40A-1429-6F0F-8B342F77A781}"/>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761F42"/>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43" name="Freeform 6">
                <a:extLst>
                  <a:ext uri="{FF2B5EF4-FFF2-40B4-BE49-F238E27FC236}">
                    <a16:creationId xmlns:a16="http://schemas.microsoft.com/office/drawing/2014/main" id="{E1A12F27-4FA2-D19C-483D-A50036300501}"/>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761F42"/>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15" name="Group 14">
              <a:extLst>
                <a:ext uri="{FF2B5EF4-FFF2-40B4-BE49-F238E27FC236}">
                  <a16:creationId xmlns:a16="http://schemas.microsoft.com/office/drawing/2014/main" id="{45EB1280-DC53-DA5F-9154-665B0B215031}"/>
                </a:ext>
              </a:extLst>
            </p:cNvPr>
            <p:cNvGrpSpPr/>
            <p:nvPr/>
          </p:nvGrpSpPr>
          <p:grpSpPr>
            <a:xfrm>
              <a:off x="7317259" y="4191691"/>
              <a:ext cx="1361075" cy="1566906"/>
              <a:chOff x="5709865" y="3492501"/>
              <a:chExt cx="383352" cy="441325"/>
            </a:xfrm>
            <a:solidFill>
              <a:schemeClr val="accent1"/>
            </a:solidFill>
          </p:grpSpPr>
          <p:sp>
            <p:nvSpPr>
              <p:cNvPr id="22" name="Freeform 5">
                <a:extLst>
                  <a:ext uri="{FF2B5EF4-FFF2-40B4-BE49-F238E27FC236}">
                    <a16:creationId xmlns:a16="http://schemas.microsoft.com/office/drawing/2014/main" id="{7308F49A-39BC-5AB1-83EB-19951E490437}"/>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005E9E"/>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36" name="Freeform 6">
                <a:extLst>
                  <a:ext uri="{FF2B5EF4-FFF2-40B4-BE49-F238E27FC236}">
                    <a16:creationId xmlns:a16="http://schemas.microsoft.com/office/drawing/2014/main" id="{E977B06F-A34E-7017-DC5B-33C5CB0AC0C6}"/>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005E9E"/>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19" name="Group 18">
              <a:extLst>
                <a:ext uri="{FF2B5EF4-FFF2-40B4-BE49-F238E27FC236}">
                  <a16:creationId xmlns:a16="http://schemas.microsoft.com/office/drawing/2014/main" id="{C72CD4A8-EBEB-0786-43C9-6EC80750B149}"/>
                </a:ext>
              </a:extLst>
            </p:cNvPr>
            <p:cNvGrpSpPr/>
            <p:nvPr/>
          </p:nvGrpSpPr>
          <p:grpSpPr>
            <a:xfrm>
              <a:off x="9130462" y="4191691"/>
              <a:ext cx="1361075" cy="1566906"/>
              <a:chOff x="5709865" y="3492501"/>
              <a:chExt cx="383352" cy="441325"/>
            </a:xfrm>
            <a:solidFill>
              <a:schemeClr val="accent2"/>
            </a:solidFill>
          </p:grpSpPr>
          <p:sp>
            <p:nvSpPr>
              <p:cNvPr id="20" name="Freeform 5">
                <a:extLst>
                  <a:ext uri="{FF2B5EF4-FFF2-40B4-BE49-F238E27FC236}">
                    <a16:creationId xmlns:a16="http://schemas.microsoft.com/office/drawing/2014/main" id="{A0102F64-4CE7-8231-DED6-785B469ECDA5}"/>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346A4B"/>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21" name="Freeform 6">
                <a:extLst>
                  <a:ext uri="{FF2B5EF4-FFF2-40B4-BE49-F238E27FC236}">
                    <a16:creationId xmlns:a16="http://schemas.microsoft.com/office/drawing/2014/main" id="{D7E50881-9442-4D7A-B68C-919164ACA0B7}"/>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346A4B"/>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spTree>
    <p:extLst>
      <p:ext uri="{BB962C8B-B14F-4D97-AF65-F5344CB8AC3E}">
        <p14:creationId xmlns:p14="http://schemas.microsoft.com/office/powerpoint/2010/main" val="2516815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alendar page with a pen on top">
            <a:extLst>
              <a:ext uri="{FF2B5EF4-FFF2-40B4-BE49-F238E27FC236}">
                <a16:creationId xmlns:a16="http://schemas.microsoft.com/office/drawing/2014/main" id="{EE772787-2646-9335-F13A-D138AEBD42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84" r="-1" b="-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228172B-FB1D-D340-AAC9-18EBC5AA9975}"/>
              </a:ext>
            </a:extLst>
          </p:cNvPr>
          <p:cNvSpPr txBox="1"/>
          <p:nvPr/>
        </p:nvSpPr>
        <p:spPr>
          <a:xfrm>
            <a:off x="838200" y="365125"/>
            <a:ext cx="5257800" cy="1899912"/>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ctr">
            <a:normAutofit/>
          </a:bodyPr>
          <a:lstStyle/>
          <a:p>
            <a:pPr>
              <a:lnSpc>
                <a:spcPct val="90000"/>
              </a:lnSpc>
              <a:spcBef>
                <a:spcPct val="0"/>
              </a:spcBef>
              <a:spcAft>
                <a:spcPts val="600"/>
              </a:spcAft>
            </a:pPr>
            <a:r>
              <a:rPr lang="en-US" sz="4000" dirty="0">
                <a:solidFill>
                  <a:srgbClr val="761F42"/>
                </a:solidFill>
                <a:latin typeface="Georgia" panose="02040502050405020303" pitchFamily="18" charset="0"/>
                <a:ea typeface="+mj-ea"/>
                <a:cs typeface="+mj-cs"/>
              </a:rPr>
              <a:t>Upcoming Webinars </a:t>
            </a:r>
          </a:p>
        </p:txBody>
      </p:sp>
      <p:sp>
        <p:nvSpPr>
          <p:cNvPr id="2" name="TextBox 1">
            <a:extLst>
              <a:ext uri="{FF2B5EF4-FFF2-40B4-BE49-F238E27FC236}">
                <a16:creationId xmlns:a16="http://schemas.microsoft.com/office/drawing/2014/main" id="{A1631032-187D-F948-B754-4D48B061B97B}"/>
              </a:ext>
            </a:extLst>
          </p:cNvPr>
          <p:cNvSpPr txBox="1"/>
          <p:nvPr/>
        </p:nvSpPr>
        <p:spPr>
          <a:xfrm>
            <a:off x="838200" y="2144683"/>
            <a:ext cx="5920409" cy="3742762"/>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t">
            <a:normAutofit lnSpcReduction="10000"/>
          </a:bodyPr>
          <a:lstStyle/>
          <a:p>
            <a:pPr marL="73025">
              <a:lnSpc>
                <a:spcPct val="90000"/>
              </a:lnSpc>
              <a:spcAft>
                <a:spcPts val="800"/>
              </a:spcAft>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301625" lvl="1" indent="-228600">
              <a:lnSpc>
                <a:spcPct val="90000"/>
              </a:lnSpc>
              <a:spcAft>
                <a:spcPts val="800"/>
              </a:spcAft>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February 8</a:t>
            </a:r>
            <a:r>
              <a:rPr lang="en-US" sz="1400" baseline="30000" dirty="0">
                <a:latin typeface="Open Sans" panose="020B0606030504020204" pitchFamily="34" charset="0"/>
                <a:ea typeface="Open Sans" panose="020B0606030504020204" pitchFamily="34" charset="0"/>
                <a:cs typeface="Open Sans" panose="020B0606030504020204" pitchFamily="34" charset="0"/>
              </a:rPr>
              <a:t>th</a:t>
            </a:r>
            <a:r>
              <a:rPr lang="en-US" sz="1400" dirty="0">
                <a:latin typeface="Open Sans" panose="020B0606030504020204" pitchFamily="34" charset="0"/>
                <a:ea typeface="Open Sans" panose="020B0606030504020204" pitchFamily="34" charset="0"/>
                <a:cs typeface="Open Sans" panose="020B0606030504020204" pitchFamily="34" charset="0"/>
              </a:rPr>
              <a:t>, 2023 @ 3-4:30pm CST via Zoom</a:t>
            </a:r>
          </a:p>
          <a:p>
            <a:pPr marL="948055" lvl="1" indent="-228600">
              <a:lnSpc>
                <a:spcPct val="90000"/>
              </a:lnSpc>
              <a:spcAft>
                <a:spcPts val="800"/>
              </a:spcAft>
              <a:buFont typeface="Arial" panose="020B0604020202020204" pitchFamily="34" charset="0"/>
              <a:buChar char="•"/>
            </a:pPr>
            <a:r>
              <a:rPr lang="en-US" sz="1400">
                <a:latin typeface="Open Sans"/>
                <a:ea typeface="Open Sans"/>
                <a:cs typeface="Open Sans"/>
              </a:rPr>
              <a:t>Manitoba: Substance Use Coercion and Intimate Partner Violence Survivors in Family Court </a:t>
            </a:r>
            <a:r>
              <a:rPr lang="en-US" sz="1400" dirty="0">
                <a:latin typeface="Open Sans"/>
                <a:ea typeface="Open Sans"/>
                <a:cs typeface="Open Sans"/>
                <a:hlinkClick r:id="rId4">
                  <a:extLst>
                    <a:ext uri="{A12FA001-AC4F-418D-AE19-62706E023703}">
                      <ahyp:hlinkClr xmlns:ahyp="http://schemas.microsoft.com/office/drawing/2018/hyperlinkcolor" val="tx"/>
                    </a:ext>
                  </a:extLst>
                </a:hlinkClick>
              </a:rPr>
              <a:t>(register here)</a:t>
            </a:r>
            <a:endParaRPr lang="en-US" sz="1400" dirty="0">
              <a:latin typeface="Open Sans"/>
              <a:ea typeface="Open Sans"/>
              <a:cs typeface="Open Sans"/>
            </a:endParaRPr>
          </a:p>
          <a:p>
            <a:pPr marL="719455" lvl="1">
              <a:lnSpc>
                <a:spcPct val="90000"/>
              </a:lnSpc>
              <a:spcAft>
                <a:spcPts val="800"/>
              </a:spcAft>
            </a:pPr>
            <a:endParaRPr lang="en-US" sz="1400" dirty="0">
              <a:latin typeface="Open Sans"/>
              <a:ea typeface="Open Sans"/>
              <a:cs typeface="Open Sans"/>
            </a:endParaRPr>
          </a:p>
          <a:p>
            <a:pPr marL="301625" indent="-228600">
              <a:lnSpc>
                <a:spcPct val="90000"/>
              </a:lnSpc>
              <a:spcAft>
                <a:spcPts val="800"/>
              </a:spcAft>
              <a:buFont typeface="Arial,Sans-Serif"/>
              <a:buChar char="•"/>
            </a:pPr>
            <a:r>
              <a:rPr lang="en-US" sz="1400" dirty="0">
                <a:latin typeface="Open Sans"/>
                <a:ea typeface="Open Sans"/>
                <a:cs typeface="Open Sans"/>
              </a:rPr>
              <a:t>February 16</a:t>
            </a:r>
            <a:r>
              <a:rPr lang="en-US" sz="1400" baseline="30000" dirty="0">
                <a:latin typeface="Open Sans"/>
                <a:ea typeface="Open Sans"/>
                <a:cs typeface="Open Sans"/>
              </a:rPr>
              <a:t>th</a:t>
            </a:r>
            <a:r>
              <a:rPr lang="en-US" sz="1400" dirty="0">
                <a:latin typeface="Open Sans"/>
                <a:ea typeface="Open Sans"/>
                <a:cs typeface="Open Sans"/>
              </a:rPr>
              <a:t>, 2023</a:t>
            </a:r>
            <a:endParaRPr lang="en-US" sz="1400">
              <a:latin typeface="Open Sans"/>
              <a:ea typeface="Open Sans"/>
              <a:cs typeface="Open Sans"/>
            </a:endParaRPr>
          </a:p>
          <a:p>
            <a:pPr marL="948055" lvl="1" indent="-228600">
              <a:lnSpc>
                <a:spcPct val="90000"/>
              </a:lnSpc>
              <a:spcAft>
                <a:spcPts val="800"/>
              </a:spcAft>
              <a:buFont typeface="Arial,Sans-Serif"/>
              <a:buChar char="•"/>
            </a:pPr>
            <a:r>
              <a:rPr lang="en-US" sz="1400" dirty="0">
                <a:latin typeface="Open Sans"/>
                <a:ea typeface="Open Sans"/>
                <a:cs typeface="Open Sans"/>
              </a:rPr>
              <a:t>Quebec: Domestic violence and immigration issues in Quebec by the Maison pour Femmes </a:t>
            </a:r>
            <a:r>
              <a:rPr lang="en-US" sz="1400" dirty="0" err="1">
                <a:latin typeface="Open Sans"/>
                <a:ea typeface="Open Sans"/>
                <a:cs typeface="Open Sans"/>
              </a:rPr>
              <a:t>Immigrantes</a:t>
            </a:r>
            <a:endParaRPr lang="en-US"/>
          </a:p>
          <a:p>
            <a:pPr marL="719455" lvl="1">
              <a:lnSpc>
                <a:spcPct val="90000"/>
              </a:lnSpc>
              <a:spcAft>
                <a:spcPts val="800"/>
              </a:spcAft>
            </a:pPr>
            <a:endParaRPr lang="en-US" sz="1400" dirty="0">
              <a:ea typeface="+mn-lt"/>
              <a:cs typeface="+mn-lt"/>
            </a:endParaRPr>
          </a:p>
          <a:p>
            <a:pPr marL="301625" indent="-228600">
              <a:lnSpc>
                <a:spcPct val="90000"/>
              </a:lnSpc>
              <a:spcAft>
                <a:spcPts val="800"/>
              </a:spcAft>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February 2023 (TBC)</a:t>
            </a:r>
          </a:p>
          <a:p>
            <a:pPr marL="948055" lvl="1" indent="-228600">
              <a:lnSpc>
                <a:spcPct val="90000"/>
              </a:lnSpc>
              <a:spcAft>
                <a:spcPts val="800"/>
              </a:spcAft>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British Columbia: Gender Symmetry</a:t>
            </a:r>
          </a:p>
          <a:p>
            <a:pPr marL="719455" lvl="1">
              <a:lnSpc>
                <a:spcPct val="90000"/>
              </a:lnSpc>
              <a:spcAft>
                <a:spcPts val="800"/>
              </a:spcAft>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301625" lvl="1" indent="-228600">
              <a:lnSpc>
                <a:spcPct val="90000"/>
              </a:lnSpc>
              <a:spcAft>
                <a:spcPts val="800"/>
              </a:spcAft>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March 2023 (TBC)</a:t>
            </a:r>
          </a:p>
          <a:p>
            <a:pPr marL="948055" lvl="1" indent="-228600">
              <a:lnSpc>
                <a:spcPct val="90000"/>
              </a:lnSpc>
              <a:spcAft>
                <a:spcPts val="800"/>
              </a:spcAft>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Manitoba: Traumatic brain injury and family court</a:t>
            </a:r>
          </a:p>
        </p:txBody>
      </p:sp>
    </p:spTree>
    <p:extLst>
      <p:ext uri="{BB962C8B-B14F-4D97-AF65-F5344CB8AC3E}">
        <p14:creationId xmlns:p14="http://schemas.microsoft.com/office/powerpoint/2010/main" val="25961823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5ED1F7-335A-F961-14BA-CE4620E683F4}"/>
              </a:ext>
              <a:ext uri="{C183D7F6-B498-43B3-948B-1728B52AA6E4}">
                <adec:decorative xmlns:adec="http://schemas.microsoft.com/office/drawing/2017/decorative" val="1"/>
              </a:ext>
            </a:extLst>
          </p:cNvPr>
          <p:cNvSpPr/>
          <p:nvPr/>
        </p:nvSpPr>
        <p:spPr>
          <a:xfrm>
            <a:off x="0" y="0"/>
            <a:ext cx="12192000" cy="7140414"/>
          </a:xfrm>
          <a:prstGeom prst="rect">
            <a:avLst/>
          </a:prstGeom>
          <a:solidFill>
            <a:srgbClr val="80143B"/>
          </a:solidFill>
          <a:ln w="12700" cap="flat">
            <a:noFill/>
            <a:prstDash val="solid"/>
            <a:miter lim="800000"/>
          </a:ln>
          <a:effectLst>
            <a:outerShdw blurRad="50800" dist="38100" dir="2700000" algn="tl" rotWithShape="0">
              <a:prstClr val="black">
                <a:alpha val="3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R" sz="2400">
              <a:solidFill>
                <a:srgbClr val="000000"/>
              </a:solidFill>
              <a:latin typeface="+mj-lt"/>
              <a:ea typeface="+mj-ea"/>
              <a:cs typeface="+mj-cs"/>
              <a:sym typeface="Open Sans"/>
            </a:endParaRPr>
          </a:p>
        </p:txBody>
      </p:sp>
      <p:sp>
        <p:nvSpPr>
          <p:cNvPr id="2" name="TextBox 1">
            <a:extLst>
              <a:ext uri="{FF2B5EF4-FFF2-40B4-BE49-F238E27FC236}">
                <a16:creationId xmlns:a16="http://schemas.microsoft.com/office/drawing/2014/main" id="{A1631032-187D-F948-B754-4D48B061B97B}"/>
              </a:ext>
            </a:extLst>
          </p:cNvPr>
          <p:cNvSpPr txBox="1"/>
          <p:nvPr/>
        </p:nvSpPr>
        <p:spPr>
          <a:xfrm>
            <a:off x="587828" y="1674674"/>
            <a:ext cx="10569844" cy="35086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625519"/>
            <a:r>
              <a:rPr lang="en-CA" sz="2400" b="1" dirty="0" err="1">
                <a:solidFill>
                  <a:schemeClr val="bg1"/>
                </a:solidFill>
                <a:latin typeface="Calibri Light" panose="020F0302020204030204" pitchFamily="34" charset="0"/>
                <a:cs typeface="Calibri Light" panose="020F0302020204030204" pitchFamily="34" charset="0"/>
              </a:rPr>
              <a:t>Chermani</a:t>
            </a:r>
            <a:r>
              <a:rPr lang="en-CA" sz="2400" b="1" dirty="0">
                <a:solidFill>
                  <a:schemeClr val="bg1"/>
                </a:solidFill>
                <a:latin typeface="Calibri Light" panose="020F0302020204030204" pitchFamily="34" charset="0"/>
                <a:cs typeface="Calibri Light" panose="020F0302020204030204" pitchFamily="34" charset="0"/>
              </a:rPr>
              <a:t> is a </a:t>
            </a:r>
            <a:r>
              <a:rPr lang="en-US" sz="2400" b="0" i="0" u="none" strike="noStrike" dirty="0">
                <a:solidFill>
                  <a:schemeClr val="bg1"/>
                </a:solidFill>
                <a:effectLst/>
                <a:latin typeface="Calibri" panose="020F0502020204030204" pitchFamily="34" charset="0"/>
              </a:rPr>
              <a:t>Senior Social Science Researcher with the Research and Statistics Division, at the Department of Justice Canada. </a:t>
            </a:r>
            <a:r>
              <a:rPr lang="en-US" sz="2400" b="0" i="0" u="none" strike="noStrike" dirty="0" err="1">
                <a:solidFill>
                  <a:schemeClr val="bg1"/>
                </a:solidFill>
                <a:effectLst/>
                <a:latin typeface="Calibri" panose="020F0502020204030204" pitchFamily="34" charset="0"/>
              </a:rPr>
              <a:t>Cherami</a:t>
            </a:r>
            <a:r>
              <a:rPr lang="en-US" sz="2400" b="0" i="0" u="none" strike="noStrike" dirty="0">
                <a:solidFill>
                  <a:schemeClr val="bg1"/>
                </a:solidFill>
                <a:effectLst/>
                <a:latin typeface="Calibri" panose="020F0502020204030204" pitchFamily="34" charset="0"/>
              </a:rPr>
              <a:t> attained her in PhD in Psychology in 2001 with a focus on quantitative methods and developmental psychopathology. </a:t>
            </a:r>
            <a:r>
              <a:rPr lang="en-US" sz="2400" b="0" i="0" u="none" strike="noStrike" dirty="0" err="1">
                <a:solidFill>
                  <a:schemeClr val="bg1"/>
                </a:solidFill>
                <a:effectLst/>
                <a:latin typeface="Calibri" panose="020F0502020204030204" pitchFamily="34" charset="0"/>
              </a:rPr>
              <a:t>Cherami</a:t>
            </a:r>
            <a:r>
              <a:rPr lang="en-US" sz="2400" b="0" i="0" u="none" strike="noStrike" dirty="0">
                <a:solidFill>
                  <a:schemeClr val="bg1"/>
                </a:solidFill>
                <a:effectLst/>
                <a:latin typeface="Calibri" panose="020F0502020204030204" pitchFamily="34" charset="0"/>
              </a:rPr>
              <a:t> has undertaken research on family law issues with Justice Canada since 2001. </a:t>
            </a:r>
            <a:r>
              <a:rPr lang="en-US" sz="2400" b="0" i="0" u="none" strike="noStrike" dirty="0" err="1">
                <a:solidFill>
                  <a:schemeClr val="bg1"/>
                </a:solidFill>
                <a:effectLst/>
                <a:latin typeface="Calibri" panose="020F0502020204030204" pitchFamily="34" charset="0"/>
              </a:rPr>
              <a:t>Cherami</a:t>
            </a:r>
            <a:r>
              <a:rPr lang="en-US" sz="2400" b="0" i="0" u="none" strike="noStrike" dirty="0">
                <a:solidFill>
                  <a:schemeClr val="bg1"/>
                </a:solidFill>
                <a:effectLst/>
                <a:latin typeface="Calibri" panose="020F0502020204030204" pitchFamily="34" charset="0"/>
              </a:rPr>
              <a:t> is the Federal Co-Chair of the Research Sub-Committee of the Federal- Provincial- Territorial Coordinating Committee of Senior Officials – Family Justice. </a:t>
            </a:r>
            <a:r>
              <a:rPr lang="en-US" sz="2400" b="0" i="0" u="none" strike="noStrike" dirty="0" err="1">
                <a:solidFill>
                  <a:schemeClr val="bg1"/>
                </a:solidFill>
                <a:effectLst/>
                <a:latin typeface="Calibri" panose="020F0502020204030204" pitchFamily="34" charset="0"/>
              </a:rPr>
              <a:t>Cherami</a:t>
            </a:r>
            <a:r>
              <a:rPr lang="en-US" sz="2400" b="0" i="0" u="none" strike="noStrike" dirty="0">
                <a:solidFill>
                  <a:schemeClr val="bg1"/>
                </a:solidFill>
                <a:effectLst/>
                <a:latin typeface="Calibri" panose="020F0502020204030204" pitchFamily="34" charset="0"/>
              </a:rPr>
              <a:t> was the project lead for the </a:t>
            </a:r>
            <a:r>
              <a:rPr lang="en-US" sz="2400" b="0" i="1" u="none" strike="noStrike" dirty="0">
                <a:solidFill>
                  <a:schemeClr val="bg1"/>
                </a:solidFill>
                <a:effectLst/>
                <a:latin typeface="Calibri" panose="020F0502020204030204" pitchFamily="34" charset="0"/>
              </a:rPr>
              <a:t>HELP Toolkit: Identifying and Responding to Family Violence for Family Law Legal Advisers</a:t>
            </a:r>
            <a:r>
              <a:rPr lang="en-US" sz="2400" b="0" i="0" u="none" strike="noStrike" dirty="0">
                <a:solidFill>
                  <a:schemeClr val="bg1"/>
                </a:solidFill>
                <a:effectLst/>
                <a:latin typeface="Calibri" panose="020F0502020204030204" pitchFamily="34" charset="0"/>
              </a:rPr>
              <a:t>.</a:t>
            </a:r>
            <a:endParaRPr lang="en-CA" sz="2400" dirty="0">
              <a:solidFill>
                <a:schemeClr val="bg1"/>
              </a:solidFill>
              <a:latin typeface="Calibri Light"/>
              <a:ea typeface="Times New Roman" panose="02020603050405020304" pitchFamily="18" charset="0"/>
              <a:cs typeface="Calibri Light"/>
            </a:endParaRPr>
          </a:p>
          <a:p>
            <a:pPr marL="380990" indent="-380990" defTabSz="1625519">
              <a:buFont typeface="Arial"/>
              <a:buChar char="•"/>
            </a:pPr>
            <a:endParaRPr lang="en-CA" sz="28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5" name="TextBox 4">
            <a:extLst>
              <a:ext uri="{FF2B5EF4-FFF2-40B4-BE49-F238E27FC236}">
                <a16:creationId xmlns:a16="http://schemas.microsoft.com/office/drawing/2014/main" id="{F228172B-FB1D-D340-AAC9-18EBC5AA9975}"/>
              </a:ext>
            </a:extLst>
          </p:cNvPr>
          <p:cNvSpPr txBox="1"/>
          <p:nvPr/>
        </p:nvSpPr>
        <p:spPr>
          <a:xfrm>
            <a:off x="587828" y="466071"/>
            <a:ext cx="11277600"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r>
              <a:rPr lang="en-US" sz="5400" dirty="0" err="1">
                <a:solidFill>
                  <a:schemeClr val="bg1"/>
                </a:solidFill>
                <a:latin typeface="Georgia" panose="02040502050405020303" pitchFamily="18" charset="0"/>
              </a:rPr>
              <a:t>Cherami</a:t>
            </a:r>
            <a:r>
              <a:rPr lang="en-US" sz="5400" dirty="0">
                <a:solidFill>
                  <a:schemeClr val="bg1"/>
                </a:solidFill>
                <a:latin typeface="Georgia" panose="02040502050405020303" pitchFamily="18" charset="0"/>
              </a:rPr>
              <a:t> Wichmann (she/</a:t>
            </a:r>
            <a:r>
              <a:rPr lang="en-US" sz="5400" dirty="0" err="1">
                <a:solidFill>
                  <a:schemeClr val="bg1"/>
                </a:solidFill>
                <a:latin typeface="Georgia" panose="02040502050405020303" pitchFamily="18" charset="0"/>
              </a:rPr>
              <a:t>elle</a:t>
            </a:r>
            <a:r>
              <a:rPr lang="en-US" sz="5400" dirty="0">
                <a:solidFill>
                  <a:schemeClr val="bg1"/>
                </a:solidFill>
                <a:latin typeface="Georgia" panose="02040502050405020303" pitchFamily="18" charset="0"/>
              </a:rPr>
              <a:t>)</a:t>
            </a:r>
          </a:p>
        </p:txBody>
      </p:sp>
    </p:spTree>
    <p:extLst>
      <p:ext uri="{BB962C8B-B14F-4D97-AF65-F5344CB8AC3E}">
        <p14:creationId xmlns:p14="http://schemas.microsoft.com/office/powerpoint/2010/main" val="406739284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9A58C8-1AC5-50AB-48AB-20F8D6BED9DD}"/>
              </a:ext>
              <a:ext uri="{C183D7F6-B498-43B3-948B-1728B52AA6E4}">
                <adec:decorative xmlns:adec="http://schemas.microsoft.com/office/drawing/2017/decorative" val="1"/>
              </a:ext>
            </a:extLst>
          </p:cNvPr>
          <p:cNvSpPr/>
          <p:nvPr/>
        </p:nvSpPr>
        <p:spPr>
          <a:xfrm>
            <a:off x="0" y="0"/>
            <a:ext cx="12192000" cy="7140414"/>
          </a:xfrm>
          <a:prstGeom prst="rect">
            <a:avLst/>
          </a:prstGeom>
          <a:solidFill>
            <a:srgbClr val="80143B"/>
          </a:solidFill>
          <a:ln w="12700" cap="flat">
            <a:noFill/>
            <a:prstDash val="solid"/>
            <a:miter lim="800000"/>
          </a:ln>
          <a:effectLst>
            <a:outerShdw blurRad="50800" dist="38100" dir="2700000" algn="tl" rotWithShape="0">
              <a:prstClr val="black">
                <a:alpha val="3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R" sz="2400">
              <a:solidFill>
                <a:srgbClr val="000000"/>
              </a:solidFill>
              <a:latin typeface="+mj-lt"/>
              <a:ea typeface="+mj-ea"/>
              <a:cs typeface="+mj-cs"/>
              <a:sym typeface="Open Sans"/>
            </a:endParaRPr>
          </a:p>
        </p:txBody>
      </p:sp>
      <p:sp>
        <p:nvSpPr>
          <p:cNvPr id="2" name="TextBox 1">
            <a:extLst>
              <a:ext uri="{FF2B5EF4-FFF2-40B4-BE49-F238E27FC236}">
                <a16:creationId xmlns:a16="http://schemas.microsoft.com/office/drawing/2014/main" id="{A1631032-187D-F948-B754-4D48B061B97B}"/>
              </a:ext>
            </a:extLst>
          </p:cNvPr>
          <p:cNvSpPr txBox="1"/>
          <p:nvPr/>
        </p:nvSpPr>
        <p:spPr>
          <a:xfrm>
            <a:off x="587828" y="1566701"/>
            <a:ext cx="10569844" cy="27084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625519"/>
            <a:r>
              <a:rPr lang="en-CA" sz="2400" b="0" i="0" u="none" strike="noStrike" dirty="0">
                <a:solidFill>
                  <a:schemeClr val="bg1"/>
                </a:solidFill>
                <a:effectLst/>
                <a:latin typeface="Calibri" panose="020F0502020204030204" pitchFamily="34" charset="0"/>
              </a:rPr>
              <a:t>Bianca Stumpf is a Junior Researcher with the Research and Statistics Division at the Department of Justice Canada. She is a qualitative social science researcher by trade and graduated with a Masters of Arts in Sociology from the University of Ottawa in 2019. Her areas of research tend to focus on family law, child and youth victims of crime, and youth justice. Bianca was a key member of the team that developed the </a:t>
            </a:r>
            <a:r>
              <a:rPr lang="en-CA" sz="2400" b="0" i="1" u="none" strike="noStrike" dirty="0">
                <a:solidFill>
                  <a:schemeClr val="bg1"/>
                </a:solidFill>
                <a:effectLst/>
                <a:latin typeface="Calibri" panose="020F0502020204030204" pitchFamily="34" charset="0"/>
              </a:rPr>
              <a:t>HELP Toolkit: Identifying and Responding to Family Violence for Family Law Legal Advisers.</a:t>
            </a:r>
            <a:endParaRPr lang="en-CA" sz="2400"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F228172B-FB1D-D340-AAC9-18EBC5AA9975}"/>
              </a:ext>
            </a:extLst>
          </p:cNvPr>
          <p:cNvSpPr txBox="1"/>
          <p:nvPr/>
        </p:nvSpPr>
        <p:spPr>
          <a:xfrm>
            <a:off x="587828" y="466071"/>
            <a:ext cx="11277600"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r>
              <a:rPr lang="en-US" sz="5400" dirty="0">
                <a:solidFill>
                  <a:schemeClr val="bg1"/>
                </a:solidFill>
                <a:latin typeface="Georgia" panose="02040502050405020303" pitchFamily="18" charset="0"/>
              </a:rPr>
              <a:t>Bianca Stumpf (she/</a:t>
            </a:r>
            <a:r>
              <a:rPr lang="en-US" sz="5400" dirty="0" err="1">
                <a:solidFill>
                  <a:schemeClr val="bg1"/>
                </a:solidFill>
                <a:latin typeface="Georgia" panose="02040502050405020303" pitchFamily="18" charset="0"/>
              </a:rPr>
              <a:t>elle</a:t>
            </a:r>
            <a:r>
              <a:rPr lang="en-US" sz="5400" dirty="0">
                <a:solidFill>
                  <a:schemeClr val="bg1"/>
                </a:solidFill>
                <a:latin typeface="Georgia" panose="02040502050405020303" pitchFamily="18" charset="0"/>
              </a:rPr>
              <a:t>)</a:t>
            </a:r>
          </a:p>
        </p:txBody>
      </p:sp>
    </p:spTree>
    <p:extLst>
      <p:ext uri="{BB962C8B-B14F-4D97-AF65-F5344CB8AC3E}">
        <p14:creationId xmlns:p14="http://schemas.microsoft.com/office/powerpoint/2010/main" val="75475304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7B806-0BD0-D632-B214-19FFDBCCE497}"/>
              </a:ext>
              <a:ext uri="{C183D7F6-B498-43B3-948B-1728B52AA6E4}">
                <adec:decorative xmlns:adec="http://schemas.microsoft.com/office/drawing/2017/decorative" val="1"/>
              </a:ext>
            </a:extLst>
          </p:cNvPr>
          <p:cNvSpPr/>
          <p:nvPr/>
        </p:nvSpPr>
        <p:spPr>
          <a:xfrm>
            <a:off x="0" y="0"/>
            <a:ext cx="12192000" cy="7140414"/>
          </a:xfrm>
          <a:prstGeom prst="rect">
            <a:avLst/>
          </a:prstGeom>
          <a:solidFill>
            <a:srgbClr val="80143B"/>
          </a:solidFill>
          <a:ln w="12700" cap="flat">
            <a:noFill/>
            <a:prstDash val="solid"/>
            <a:miter lim="800000"/>
          </a:ln>
          <a:effectLst>
            <a:outerShdw blurRad="50800" dist="38100" dir="2700000" algn="tl" rotWithShape="0">
              <a:prstClr val="black">
                <a:alpha val="3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A" sz="2400" dirty="0">
              <a:solidFill>
                <a:srgbClr val="000000"/>
              </a:solidFill>
              <a:latin typeface="+mj-lt"/>
              <a:ea typeface="+mj-ea"/>
              <a:cs typeface="+mj-cs"/>
              <a:sym typeface="Open Sans"/>
            </a:endParaRPr>
          </a:p>
          <a:p>
            <a:pPr defTabSz="609585" hangingPunct="0"/>
            <a:endParaRPr lang="en-CR" sz="2400">
              <a:solidFill>
                <a:srgbClr val="000000"/>
              </a:solidFill>
              <a:latin typeface="+mj-lt"/>
              <a:ea typeface="+mj-ea"/>
              <a:cs typeface="+mj-cs"/>
              <a:sym typeface="Open Sans"/>
            </a:endParaRPr>
          </a:p>
        </p:txBody>
      </p:sp>
      <p:sp>
        <p:nvSpPr>
          <p:cNvPr id="3" name="Title 2">
            <a:extLst>
              <a:ext uri="{FF2B5EF4-FFF2-40B4-BE49-F238E27FC236}">
                <a16:creationId xmlns:a16="http://schemas.microsoft.com/office/drawing/2014/main" id="{1F4B4B45-77C4-B44C-00F8-4A7EC95837C5}"/>
              </a:ext>
            </a:extLst>
          </p:cNvPr>
          <p:cNvSpPr>
            <a:spLocks noGrp="1"/>
          </p:cNvSpPr>
          <p:nvPr>
            <p:ph type="title"/>
          </p:nvPr>
        </p:nvSpPr>
        <p:spPr>
          <a:xfrm>
            <a:off x="527957" y="365125"/>
            <a:ext cx="10515600" cy="1325563"/>
          </a:xfrm>
        </p:spPr>
        <p:txBody>
          <a:bodyPr>
            <a:normAutofit/>
          </a:bodyPr>
          <a:lstStyle/>
          <a:p>
            <a:r>
              <a:rPr lang="en-US" sz="5400" dirty="0">
                <a:solidFill>
                  <a:schemeClr val="bg1"/>
                </a:solidFill>
                <a:latin typeface="Georgia" panose="02040502050405020303" pitchFamily="18" charset="0"/>
              </a:rPr>
              <a:t>Robin Trombley (she/</a:t>
            </a:r>
            <a:r>
              <a:rPr lang="en-US" sz="5400" dirty="0" err="1">
                <a:solidFill>
                  <a:schemeClr val="bg1"/>
                </a:solidFill>
                <a:latin typeface="Georgia" panose="02040502050405020303" pitchFamily="18" charset="0"/>
              </a:rPr>
              <a:t>elle</a:t>
            </a:r>
            <a:r>
              <a:rPr lang="en-US" sz="5400" dirty="0">
                <a:solidFill>
                  <a:schemeClr val="bg1"/>
                </a:solidFill>
                <a:latin typeface="Georgia" panose="02040502050405020303" pitchFamily="18" charset="0"/>
              </a:rPr>
              <a:t>)</a:t>
            </a:r>
          </a:p>
        </p:txBody>
      </p:sp>
      <p:sp>
        <p:nvSpPr>
          <p:cNvPr id="4" name="Content Placeholder 3">
            <a:extLst>
              <a:ext uri="{FF2B5EF4-FFF2-40B4-BE49-F238E27FC236}">
                <a16:creationId xmlns:a16="http://schemas.microsoft.com/office/drawing/2014/main" id="{6B925350-641C-C032-C437-F481C3425BD7}"/>
              </a:ext>
            </a:extLst>
          </p:cNvPr>
          <p:cNvSpPr>
            <a:spLocks noGrp="1"/>
          </p:cNvSpPr>
          <p:nvPr>
            <p:ph idx="1"/>
          </p:nvPr>
        </p:nvSpPr>
        <p:spPr>
          <a:xfrm>
            <a:off x="527957" y="1825625"/>
            <a:ext cx="10515600" cy="4351338"/>
          </a:xfrm>
        </p:spPr>
        <p:txBody>
          <a:bodyPr>
            <a:normAutofit/>
          </a:bodyPr>
          <a:lstStyle/>
          <a:p>
            <a:pPr marL="0" indent="0">
              <a:buNone/>
            </a:pPr>
            <a:r>
              <a:rPr lang="en-CA" sz="2400" b="0" i="0" u="none" strike="noStrike" dirty="0">
                <a:solidFill>
                  <a:schemeClr val="bg1"/>
                </a:solidFill>
                <a:effectLst/>
                <a:latin typeface="Calibri" panose="020F0502020204030204" pitchFamily="34" charset="0"/>
              </a:rPr>
              <a:t>Robin is a lawyer with the Family and Children’s Law Team at the Department of Justice Canada. She has worked in a variety of policy areas including crime prevention, victims of crime, youth justice, family law and family violence. An important focus of her current work is improving family justice system responses to family violence. Robin was also a key member of the team that developed the </a:t>
            </a:r>
            <a:r>
              <a:rPr lang="en-CA" sz="2400" b="0" i="1" u="none" strike="noStrike" dirty="0">
                <a:solidFill>
                  <a:schemeClr val="bg1"/>
                </a:solidFill>
                <a:effectLst/>
                <a:latin typeface="Calibri" panose="020F0502020204030204" pitchFamily="34" charset="0"/>
              </a:rPr>
              <a:t>HELP Toolkit: Identifying and Responding to Family Violence for Family Law Legal Advisers.</a:t>
            </a:r>
            <a:endParaRPr lang="en-US" sz="2400" dirty="0">
              <a:solidFill>
                <a:schemeClr val="bg1"/>
              </a:solidFill>
            </a:endParaRPr>
          </a:p>
        </p:txBody>
      </p:sp>
    </p:spTree>
    <p:extLst>
      <p:ext uri="{BB962C8B-B14F-4D97-AF65-F5344CB8AC3E}">
        <p14:creationId xmlns:p14="http://schemas.microsoft.com/office/powerpoint/2010/main" val="3897237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3"/>
          <a:stretch>
            <a:fillRect/>
          </a:stretch>
        </p:blipFill>
        <p:spPr>
          <a:xfrm>
            <a:off x="0" y="0"/>
            <a:ext cx="12192000" cy="6867151"/>
          </a:xfrm>
          <a:prstGeom prst="rect">
            <a:avLst/>
          </a:prstGeom>
        </p:spPr>
      </p:pic>
      <p:sp>
        <p:nvSpPr>
          <p:cNvPr id="5" name="Rectangle 4"/>
          <p:cNvSpPr/>
          <p:nvPr/>
        </p:nvSpPr>
        <p:spPr>
          <a:xfrm>
            <a:off x="1" y="259306"/>
            <a:ext cx="122830" cy="150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
          <p:cNvSpPr txBox="1">
            <a:spLocks/>
          </p:cNvSpPr>
          <p:nvPr/>
        </p:nvSpPr>
        <p:spPr>
          <a:xfrm>
            <a:off x="2715903" y="1409949"/>
            <a:ext cx="8870671" cy="2519638"/>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5400" dirty="0"/>
            </a:br>
            <a:r>
              <a:rPr lang="en-CA" sz="5400" b="1" dirty="0">
                <a:latin typeface="+mn-lt"/>
              </a:rPr>
              <a:t>HELP Toolkit: Identifying and Responding to Family Violence for Family Law Legal Advisers</a:t>
            </a:r>
          </a:p>
        </p:txBody>
      </p:sp>
      <p:sp>
        <p:nvSpPr>
          <p:cNvPr id="7" name="Subtitle 2"/>
          <p:cNvSpPr txBox="1">
            <a:spLocks/>
          </p:cNvSpPr>
          <p:nvPr/>
        </p:nvSpPr>
        <p:spPr>
          <a:xfrm>
            <a:off x="2715903" y="4503420"/>
            <a:ext cx="6994208" cy="225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CA" b="1" dirty="0"/>
              <a:t>Supporting the Health of Survivors of Family Violence in Family Law Proceedings </a:t>
            </a:r>
          </a:p>
          <a:p>
            <a:pPr>
              <a:lnSpc>
                <a:spcPct val="100000"/>
              </a:lnSpc>
              <a:spcBef>
                <a:spcPts val="0"/>
              </a:spcBef>
            </a:pPr>
            <a:endParaRPr lang="en-CA" sz="2800" b="1" dirty="0"/>
          </a:p>
          <a:p>
            <a:pPr>
              <a:lnSpc>
                <a:spcPct val="100000"/>
              </a:lnSpc>
              <a:spcBef>
                <a:spcPts val="0"/>
              </a:spcBef>
            </a:pPr>
            <a:r>
              <a:rPr lang="en-CA" sz="2800" b="1" dirty="0"/>
              <a:t>Department of Justice Canada</a:t>
            </a:r>
          </a:p>
          <a:p>
            <a:pPr>
              <a:lnSpc>
                <a:spcPct val="100000"/>
              </a:lnSpc>
              <a:spcBef>
                <a:spcPts val="0"/>
              </a:spcBef>
            </a:pPr>
            <a:r>
              <a:rPr lang="en-CA" b="1" dirty="0"/>
              <a:t>January 26, 2023 </a:t>
            </a:r>
          </a:p>
          <a:p>
            <a:pPr>
              <a:lnSpc>
                <a:spcPct val="100000"/>
              </a:lnSpc>
              <a:spcBef>
                <a:spcPts val="0"/>
              </a:spcBef>
            </a:pPr>
            <a:endParaRPr lang="en-CA" sz="2800" b="1" dirty="0"/>
          </a:p>
        </p:txBody>
      </p:sp>
    </p:spTree>
    <p:extLst>
      <p:ext uri="{BB962C8B-B14F-4D97-AF65-F5344CB8AC3E}">
        <p14:creationId xmlns:p14="http://schemas.microsoft.com/office/powerpoint/2010/main" val="1895700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0" y="5098844"/>
            <a:ext cx="12192000" cy="1759156"/>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rot="2632508">
            <a:off x="10320986" y="5465981"/>
            <a:ext cx="1208617" cy="1270174"/>
          </a:xfrm>
          <a:prstGeom prst="rect">
            <a:avLst/>
          </a:prstGeom>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0" y="-16833"/>
            <a:ext cx="12192000" cy="2011355"/>
          </a:xfrm>
          <a:prstGeom prst="rect">
            <a:avLst/>
          </a:prstGeom>
        </p:spPr>
      </p:pic>
      <p:sp>
        <p:nvSpPr>
          <p:cNvPr id="2" name="Title 1"/>
          <p:cNvSpPr>
            <a:spLocks noGrp="1"/>
          </p:cNvSpPr>
          <p:nvPr>
            <p:ph type="title"/>
          </p:nvPr>
        </p:nvSpPr>
        <p:spPr>
          <a:xfrm>
            <a:off x="986087" y="605582"/>
            <a:ext cx="10516101" cy="766523"/>
          </a:xfrm>
        </p:spPr>
        <p:txBody>
          <a:bodyPr>
            <a:noAutofit/>
          </a:bodyPr>
          <a:lstStyle/>
          <a:p>
            <a:pPr algn="ctr"/>
            <a:r>
              <a:rPr lang="en-US" sz="4000" b="1" dirty="0">
                <a:solidFill>
                  <a:srgbClr val="0D1E42"/>
                </a:solidFill>
                <a:latin typeface="+mn-lt"/>
                <a:ea typeface="+mn-ea"/>
                <a:cs typeface="+mn-cs"/>
              </a:rPr>
              <a:t>Identifying Family Violence in Family Law Cases: Justice Canada Research</a:t>
            </a:r>
            <a:endParaRPr lang="en-CA" sz="4000" b="1" dirty="0">
              <a:solidFill>
                <a:srgbClr val="0D1E42"/>
              </a:solidFill>
              <a:latin typeface="+mn-lt"/>
              <a:ea typeface="+mn-ea"/>
              <a:cs typeface="+mn-cs"/>
            </a:endParaRPr>
          </a:p>
        </p:txBody>
      </p:sp>
      <p:sp>
        <p:nvSpPr>
          <p:cNvPr id="8" name="Content Placeholder 2"/>
          <p:cNvSpPr>
            <a:spLocks noGrp="1"/>
          </p:cNvSpPr>
          <p:nvPr>
            <p:ph sz="half" idx="1"/>
          </p:nvPr>
        </p:nvSpPr>
        <p:spPr>
          <a:xfrm>
            <a:off x="986087" y="1857291"/>
            <a:ext cx="9720461" cy="4104224"/>
          </a:xfrm>
        </p:spPr>
        <p:txBody>
          <a:bodyPr>
            <a:normAutofit/>
          </a:bodyPr>
          <a:lstStyle/>
          <a:p>
            <a:pPr marL="0" indent="0">
              <a:spcBef>
                <a:spcPts val="0"/>
              </a:spcBef>
              <a:buNone/>
            </a:pPr>
            <a:r>
              <a:rPr lang="en-US" b="1" dirty="0">
                <a:solidFill>
                  <a:srgbClr val="761F42"/>
                </a:solidFill>
              </a:rPr>
              <a:t>2018 National Family Law Program Survey</a:t>
            </a:r>
          </a:p>
          <a:p>
            <a:pPr marL="687600">
              <a:spcBef>
                <a:spcPts val="0"/>
              </a:spcBef>
              <a:buFont typeface="Wingdings" panose="05000000000000000000" pitchFamily="2" charset="2"/>
              <a:buChar char="Ø"/>
            </a:pPr>
            <a:r>
              <a:rPr lang="en-US" sz="2400" dirty="0"/>
              <a:t>Around half of lawyers report usually screening for family violence</a:t>
            </a:r>
          </a:p>
          <a:p>
            <a:pPr marL="687600">
              <a:spcBef>
                <a:spcPts val="0"/>
              </a:spcBef>
              <a:buFont typeface="Wingdings" panose="05000000000000000000" pitchFamily="2" charset="2"/>
              <a:buChar char="Ø"/>
            </a:pPr>
            <a:r>
              <a:rPr lang="en-US" sz="2400" dirty="0"/>
              <a:t>Majority of lawyers do not use a standard tool to identify family violence</a:t>
            </a:r>
          </a:p>
          <a:p>
            <a:pPr marL="594000" lvl="1" indent="0">
              <a:lnSpc>
                <a:spcPct val="100000"/>
              </a:lnSpc>
              <a:spcBef>
                <a:spcPts val="0"/>
              </a:spcBef>
              <a:buNone/>
            </a:pPr>
            <a:endParaRPr lang="en-US" dirty="0"/>
          </a:p>
          <a:p>
            <a:pPr marL="0" indent="0">
              <a:spcBef>
                <a:spcPts val="0"/>
              </a:spcBef>
              <a:buNone/>
            </a:pPr>
            <a:r>
              <a:rPr lang="en-US" b="1" dirty="0">
                <a:solidFill>
                  <a:srgbClr val="761F42"/>
                </a:solidFill>
              </a:rPr>
              <a:t>Luke’s Place report: </a:t>
            </a:r>
            <a:r>
              <a:rPr lang="en-US" b="1" i="1" dirty="0">
                <a:solidFill>
                  <a:srgbClr val="761F42"/>
                </a:solidFill>
              </a:rPr>
              <a:t>What You Don’t Know Can Hurt You: The importance of family violence screening tools for family law practitioners</a:t>
            </a:r>
            <a:r>
              <a:rPr lang="en-US" b="1" dirty="0">
                <a:solidFill>
                  <a:srgbClr val="761F42"/>
                </a:solidFill>
              </a:rPr>
              <a:t> (2018):</a:t>
            </a:r>
            <a:r>
              <a:rPr lang="en-US" b="1" dirty="0">
                <a:solidFill>
                  <a:srgbClr val="D6A05B"/>
                </a:solidFill>
              </a:rPr>
              <a:t> </a:t>
            </a:r>
            <a:r>
              <a:rPr lang="en-US" dirty="0">
                <a:hlinkClick r:id="rId6"/>
              </a:rPr>
              <a:t>https://www.justice.gc.ca/eng/rp-pr/jr/can-peut/index.html</a:t>
            </a:r>
            <a:endParaRPr lang="en-US" dirty="0"/>
          </a:p>
          <a:p>
            <a:pPr marL="687600">
              <a:spcBef>
                <a:spcPts val="0"/>
              </a:spcBef>
              <a:buFont typeface="Wingdings" panose="05000000000000000000" pitchFamily="2" charset="2"/>
              <a:buChar char="Ø"/>
            </a:pPr>
            <a:r>
              <a:rPr lang="en-US" sz="2400" dirty="0"/>
              <a:t>No universal family violence tools have been designed specifically for use by family law lawyers in Canada</a:t>
            </a:r>
          </a:p>
        </p:txBody>
      </p:sp>
      <p:sp>
        <p:nvSpPr>
          <p:cNvPr id="5" name="Slide Number Placeholder 4"/>
          <p:cNvSpPr>
            <a:spLocks noGrp="1"/>
          </p:cNvSpPr>
          <p:nvPr>
            <p:ph type="sldNum" sz="quarter" idx="12"/>
          </p:nvPr>
        </p:nvSpPr>
        <p:spPr/>
        <p:txBody>
          <a:bodyPr/>
          <a:lstStyle/>
          <a:p>
            <a:fld id="{EF5F9721-8C23-46FE-8110-BDDDB4DD0510}" type="slidenum">
              <a:rPr lang="en-US" smtClean="0"/>
              <a:pPr/>
              <a:t>8</a:t>
            </a:fld>
            <a:endParaRPr lang="en-US" dirty="0"/>
          </a:p>
        </p:txBody>
      </p:sp>
      <p:sp>
        <p:nvSpPr>
          <p:cNvPr id="4" name="Rectangle 3"/>
          <p:cNvSpPr/>
          <p:nvPr/>
        </p:nvSpPr>
        <p:spPr>
          <a:xfrm>
            <a:off x="10404862" y="5776849"/>
            <a:ext cx="288862" cy="338554"/>
          </a:xfrm>
          <a:prstGeom prst="rect">
            <a:avLst/>
          </a:prstGeom>
        </p:spPr>
        <p:txBody>
          <a:bodyPr wrap="none">
            <a:spAutoFit/>
          </a:bodyPr>
          <a:lstStyle/>
          <a:p>
            <a:r>
              <a:rPr lang="en-US" sz="1600" dirty="0">
                <a:solidFill>
                  <a:srgbClr val="002060"/>
                </a:solidFill>
              </a:rPr>
              <a:t>2</a:t>
            </a:r>
          </a:p>
        </p:txBody>
      </p:sp>
    </p:spTree>
    <p:extLst>
      <p:ext uri="{BB962C8B-B14F-4D97-AF65-F5344CB8AC3E}">
        <p14:creationId xmlns:p14="http://schemas.microsoft.com/office/powerpoint/2010/main" val="3680038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618" y="2625"/>
            <a:ext cx="12204618" cy="6855375"/>
          </a:xfrm>
          <a:prstGeom prst="rect">
            <a:avLst/>
          </a:prstGeom>
        </p:spPr>
      </p:pic>
      <p:sp>
        <p:nvSpPr>
          <p:cNvPr id="5" name="Rectangle 4"/>
          <p:cNvSpPr/>
          <p:nvPr/>
        </p:nvSpPr>
        <p:spPr>
          <a:xfrm>
            <a:off x="1524002" y="1051731"/>
            <a:ext cx="92123" cy="1125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 name="Title 1"/>
          <p:cNvSpPr txBox="1">
            <a:spLocks/>
          </p:cNvSpPr>
          <p:nvPr/>
        </p:nvSpPr>
        <p:spPr>
          <a:xfrm>
            <a:off x="3759447" y="2132240"/>
            <a:ext cx="7421899" cy="2047450"/>
          </a:xfrm>
          <a:prstGeom prst="rect">
            <a:avLst/>
          </a:prstGeom>
        </p:spPr>
        <p:txBody>
          <a:bodyPr vert="horz" lIns="68580" tIns="34290" rIns="68580" bIns="3429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050" dirty="0"/>
            </a:br>
            <a:r>
              <a:rPr lang="en-CA" sz="4400" b="1" dirty="0"/>
              <a:t>HELP Toolkit: The Development of a Collaborative and User-Based Resource for Legal Advisers</a:t>
            </a:r>
          </a:p>
        </p:txBody>
      </p:sp>
      <p:sp>
        <p:nvSpPr>
          <p:cNvPr id="7" name="Subtitle 2"/>
          <p:cNvSpPr txBox="1">
            <a:spLocks/>
          </p:cNvSpPr>
          <p:nvPr/>
        </p:nvSpPr>
        <p:spPr>
          <a:xfrm>
            <a:off x="3759448" y="4179690"/>
            <a:ext cx="5245656" cy="73173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CA" sz="1800" b="1" dirty="0">
              <a:latin typeface="+mj-lt"/>
            </a:endParaRPr>
          </a:p>
        </p:txBody>
      </p:sp>
      <p:sp>
        <p:nvSpPr>
          <p:cNvPr id="11" name="Rectangle 10"/>
          <p:cNvSpPr/>
          <p:nvPr/>
        </p:nvSpPr>
        <p:spPr>
          <a:xfrm>
            <a:off x="9455472" y="5805338"/>
            <a:ext cx="2729552" cy="1016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rot="2632508">
            <a:off x="10641707" y="5678629"/>
            <a:ext cx="1208617" cy="1270174"/>
          </a:xfrm>
          <a:prstGeom prst="rect">
            <a:avLst/>
          </a:prstGeom>
        </p:spPr>
      </p:pic>
      <p:sp>
        <p:nvSpPr>
          <p:cNvPr id="12" name="Slide Number Placeholder 1"/>
          <p:cNvSpPr txBox="1">
            <a:spLocks/>
          </p:cNvSpPr>
          <p:nvPr/>
        </p:nvSpPr>
        <p:spPr>
          <a:xfrm>
            <a:off x="10681101" y="6021475"/>
            <a:ext cx="377769" cy="32257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9</a:t>
            </a:fld>
            <a:endParaRPr lang="en-US" sz="1600" dirty="0">
              <a:solidFill>
                <a:srgbClr val="002060"/>
              </a:solidFill>
            </a:endParaRPr>
          </a:p>
        </p:txBody>
      </p:sp>
    </p:spTree>
    <p:extLst>
      <p:ext uri="{BB962C8B-B14F-4D97-AF65-F5344CB8AC3E}">
        <p14:creationId xmlns:p14="http://schemas.microsoft.com/office/powerpoint/2010/main" val="2017006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7"/>
</p:tagLst>
</file>

<file path=ppt/tags/tag2.xml><?xml version="1.0" encoding="utf-8"?>
<p:tagLst xmlns:a="http://schemas.openxmlformats.org/drawingml/2006/main" xmlns:r="http://schemas.openxmlformats.org/officeDocument/2006/relationships" xmlns:p="http://schemas.openxmlformats.org/presentationml/2006/main">
  <p:tag name="NUM" val="19"/>
</p:tagLst>
</file>

<file path=ppt/tags/tag3.xml><?xml version="1.0" encoding="utf-8"?>
<p:tagLst xmlns:a="http://schemas.openxmlformats.org/drawingml/2006/main" xmlns:r="http://schemas.openxmlformats.org/officeDocument/2006/relationships" xmlns:p="http://schemas.openxmlformats.org/presentationml/2006/main">
  <p:tag name="NUM" val="21"/>
</p:tagLst>
</file>

<file path=ppt/tags/tag4.xml><?xml version="1.0" encoding="utf-8"?>
<p:tagLst xmlns:a="http://schemas.openxmlformats.org/drawingml/2006/main" xmlns:r="http://schemas.openxmlformats.org/officeDocument/2006/relationships" xmlns:p="http://schemas.openxmlformats.org/presentationml/2006/main">
  <p:tag name="NUM" val="22"/>
</p:tagLst>
</file>

<file path=ppt/tags/tag5.xml><?xml version="1.0" encoding="utf-8"?>
<p:tagLst xmlns:a="http://schemas.openxmlformats.org/drawingml/2006/main" xmlns:r="http://schemas.openxmlformats.org/officeDocument/2006/relationships" xmlns:p="http://schemas.openxmlformats.org/presentationml/2006/main">
  <p:tag name="NUM" val="17"/>
</p:tagLst>
</file>

<file path=ppt/tags/tag6.xml><?xml version="1.0" encoding="utf-8"?>
<p:tagLst xmlns:a="http://schemas.openxmlformats.org/drawingml/2006/main" xmlns:r="http://schemas.openxmlformats.org/officeDocument/2006/relationships" xmlns:p="http://schemas.openxmlformats.org/presentationml/2006/main">
  <p:tag name="NUM" val="18"/>
</p:tagLst>
</file>

<file path=ppt/tags/tag7.xml><?xml version="1.0" encoding="utf-8"?>
<p:tagLst xmlns:a="http://schemas.openxmlformats.org/drawingml/2006/main" xmlns:r="http://schemas.openxmlformats.org/officeDocument/2006/relationships" xmlns:p="http://schemas.openxmlformats.org/presentationml/2006/main">
  <p:tag name="NUM" val="19"/>
</p:tagLst>
</file>

<file path=ppt/tags/tag8.xml><?xml version="1.0" encoding="utf-8"?>
<p:tagLst xmlns:a="http://schemas.openxmlformats.org/drawingml/2006/main" xmlns:r="http://schemas.openxmlformats.org/officeDocument/2006/relationships" xmlns:p="http://schemas.openxmlformats.org/presentationml/2006/main">
  <p:tag name="NUM" val="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35648788-ecba-4b04-acbd-732497e0cf61" ContentTypeId="0x010100BA8611C8BA8DB2418B4D4CF993FC9B62" PreviousValue="false"/>
</file>

<file path=customXml/item2.xml><?xml version="1.0" encoding="utf-8"?>
<?mso-contentType ?>
<customXsn xmlns="http://schemas.microsoft.com/office/2006/metadata/customXsn">
  <xsnLocation/>
  <cached>True</cached>
  <openByDefault>False</openByDefault>
  <xsnScope/>
</customXsn>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DWCc xmlns="b725f225-bea6-44e9-8570-dad8cce9101e" xsi:nil="true"/>
    <Final xmlns="b725f225-bea6-44e9-8570-dad8cce9101e">false</Final>
    <DWEmailDate xmlns="b725f225-bea6-44e9-8570-dad8cce9101e" xsi:nil="true"/>
    <TaxKeywordTaxHTField xmlns="b725f225-bea6-44e9-8570-dad8cce9101e">
      <Terms xmlns="http://schemas.microsoft.com/office/infopath/2007/PartnerControls"/>
    </TaxKeywordTaxHTField>
    <Archived xmlns="b725f225-bea6-44e9-8570-dad8cce9101e">No</Archived>
    <TaxCatchAll xmlns="b725f225-bea6-44e9-8570-dad8cce9101e">
      <Value>956</Value>
      <Value>955</Value>
      <Value>30</Value>
      <Value>1</Value>
      <Value>2</Value>
    </TaxCatchAll>
    <DWFrom xmlns="b725f225-bea6-44e9-8570-dad8cce9101e" xsi:nil="true"/>
    <i155234f7ce9406785afd802285f54b6 xmlns="b725f225-bea6-44e9-8570-dad8cce9101e">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46e30526-9ff0-4654-a636-aa8b02ed351c</TermId>
        </TermInfo>
      </Terms>
    </i155234f7ce9406785afd802285f54b6>
    <j1b5dcd4430249c18cbaee35a4c35ad9 xmlns="b725f225-bea6-44e9-8570-dad8cce9101e">
      <Terms xmlns="http://schemas.microsoft.com/office/infopath/2007/PartnerControls">
        <TermInfo xmlns="http://schemas.microsoft.com/office/infopath/2007/PartnerControls">
          <TermName xmlns="http://schemas.microsoft.com/office/infopath/2007/PartnerControls">Research and Statistics Division</TermName>
          <TermId xmlns="http://schemas.microsoft.com/office/infopath/2007/PartnerControls">febd70a3-837c-4151-a3ed-6c6a1c7ada37</TermId>
        </TermInfo>
      </Terms>
    </j1b5dcd4430249c18cbaee35a4c35ad9>
    <DWEmailSubject xmlns="b725f225-bea6-44e9-8570-dad8cce9101e" xsi:nil="true"/>
    <paf1ef07923d4093b7c49d613771fe3b xmlns="b725f225-bea6-44e9-8570-dad8cce9101e">
      <Terms xmlns="http://schemas.microsoft.com/office/infopath/2007/PartnerControls"/>
    </paf1ef07923d4093b7c49d613771fe3b>
    <p98d4e7371714dd68ba8ead81c2f0b01 xmlns="b725f225-bea6-44e9-8570-dad8cce9101e">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a4bed915-78d8-458e-a073-85b2d5287cd2</TermId>
        </TermInfo>
      </Terms>
    </p98d4e7371714dd68ba8ead81c2f0b01>
    <DWHasAttachments xmlns="b725f225-bea6-44e9-8570-dad8cce9101e">false</DWHasAttachments>
    <MailPreviewData xmlns="b725f225-bea6-44e9-8570-dad8cce9101e" xsi:nil="true"/>
    <b6e2b5c1b9f145019440d5a90b55edf8 xmlns="b725f225-bea6-44e9-8570-dad8cce9101e">
      <Terms xmlns="http://schemas.microsoft.com/office/infopath/2007/PartnerControls">
        <TermInfo xmlns="http://schemas.microsoft.com/office/infopath/2007/PartnerControls">
          <TermName xmlns="http://schemas.microsoft.com/office/infopath/2007/PartnerControls">Policy Development</TermName>
          <TermId xmlns="http://schemas.microsoft.com/office/infopath/2007/PartnerControls">b0688f2e-1ba8-4d9e-a8dc-32c38e9701f7</TermId>
        </TermInfo>
      </Terms>
    </b6e2b5c1b9f145019440d5a90b55edf8>
    <i93b4daf849840eeaef05c05bfeec49d xmlns="b725f225-bea6-44e9-8570-dad8cce9101e">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6ee8efa6-82d0-4cbd-af42-7bf02449ba0b</TermId>
        </TermInfo>
      </Terms>
    </i93b4daf849840eeaef05c05bfeec49d>
    <DWTo xmlns="b725f225-bea6-44e9-8570-dad8cce9101e" xsi:nil="true"/>
    <File_x0020_Number xmlns="b725f225-bea6-44e9-8570-dad8cce9101e" xsi:nil="true"/>
    <_dlc_DocIdPersistId xmlns="54e6d894-2fc4-4a29-ba5a-ff5f09557b5b" xsi:nil="true"/>
    <_dlc_DocId xmlns="54e6d894-2fc4-4a29-ba5a-ff5f09557b5b" xsi:nil="true"/>
  </documentManagement>
</p:properties>
</file>

<file path=customXml/item6.xml><?xml version="1.0" encoding="utf-8"?>
<ct:contentTypeSchema xmlns:ct="http://schemas.microsoft.com/office/2006/metadata/contentType" xmlns:ma="http://schemas.microsoft.com/office/2006/metadata/properties/metaAttributes" ct:_="" ma:_="" ma:contentTypeName="Justice Document" ma:contentTypeID="0x010100BA8611C8BA8DB2418B4D4CF993FC9B62009F8004C10D4C7D49BCD269D7CD75168D" ma:contentTypeVersion="126" ma:contentTypeDescription="" ma:contentTypeScope="" ma:versionID="13af1166580d166d5a526dcf3be4cabb">
  <xsd:schema xmlns:xsd="http://www.w3.org/2001/XMLSchema" xmlns:xs="http://www.w3.org/2001/XMLSchema" xmlns:p="http://schemas.microsoft.com/office/2006/metadata/properties" xmlns:ns2="b725f225-bea6-44e9-8570-dad8cce9101e" xmlns:ns3="54e6d894-2fc4-4a29-ba5a-ff5f09557b5b" targetNamespace="http://schemas.microsoft.com/office/2006/metadata/properties" ma:root="true" ma:fieldsID="165ee18ac07876d5477e665bd4588770" ns2:_="" ns3:_="">
    <xsd:import namespace="b725f225-bea6-44e9-8570-dad8cce9101e"/>
    <xsd:import namespace="54e6d894-2fc4-4a29-ba5a-ff5f09557b5b"/>
    <xsd:element name="properties">
      <xsd:complexType>
        <xsd:sequence>
          <xsd:element name="documentManagement">
            <xsd:complexType>
              <xsd:all>
                <xsd:element ref="ns2:j1b5dcd4430249c18cbaee35a4c35ad9" minOccurs="0"/>
                <xsd:element ref="ns2:TaxCatchAll" minOccurs="0"/>
                <xsd:element ref="ns2:TaxCatchAllLabel" minOccurs="0"/>
                <xsd:element ref="ns2:b6e2b5c1b9f145019440d5a90b55edf8" minOccurs="0"/>
                <xsd:element ref="ns2:i93b4daf849840eeaef05c05bfeec49d" minOccurs="0"/>
                <xsd:element ref="ns2:p98d4e7371714dd68ba8ead81c2f0b01" minOccurs="0"/>
                <xsd:element ref="ns2:i155234f7ce9406785afd802285f54b6" minOccurs="0"/>
                <xsd:element ref="ns2:File_x0020_Number" minOccurs="0"/>
                <xsd:element ref="ns2:TaxKeywordTaxHTField" minOccurs="0"/>
                <xsd:element ref="ns2:Archived" minOccurs="0"/>
                <xsd:element ref="ns2:Final" minOccurs="0"/>
                <xsd:element ref="ns2:paf1ef07923d4093b7c49d613771fe3b" minOccurs="0"/>
                <xsd:element ref="ns2:DWFrom" minOccurs="0"/>
                <xsd:element ref="ns2:DWTo" minOccurs="0"/>
                <xsd:element ref="ns2:DWCc" minOccurs="0"/>
                <xsd:element ref="ns2:DWEmailSubject" minOccurs="0"/>
                <xsd:element ref="ns2:DWHasAttachments" minOccurs="0"/>
                <xsd:element ref="ns2:DWEmailDate" minOccurs="0"/>
                <xsd:element ref="ns2:MailPreviewData"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25f225-bea6-44e9-8570-dad8cce9101e" elementFormDefault="qualified">
    <xsd:import namespace="http://schemas.microsoft.com/office/2006/documentManagement/types"/>
    <xsd:import namespace="http://schemas.microsoft.com/office/infopath/2007/PartnerControls"/>
    <xsd:element name="j1b5dcd4430249c18cbaee35a4c35ad9" ma:index="8" ma:taxonomy="true" ma:internalName="j1b5dcd4430249c18cbaee35a4c35ad9" ma:taxonomyFieldName="Organisation" ma:displayName="Organisation" ma:readOnly="false" ma:default="" ma:fieldId="{31b5dcd4-4302-49c1-8cba-ee35a4c35ad9}" ma:sspId="35648788-ecba-4b04-acbd-732497e0cf61" ma:termSetId="84f0215e-65c0-40e7-bc93-875151567c56"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c94b019c-5ee4-4610-9764-6e338c9bad54}" ma:internalName="TaxCatchAll" ma:showField="CatchAllData" ma:web="54e6d894-2fc4-4a29-ba5a-ff5f09557b5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94b019c-5ee4-4610-9764-6e338c9bad54}" ma:internalName="TaxCatchAllLabel" ma:readOnly="true" ma:showField="CatchAllDataLabel" ma:web="54e6d894-2fc4-4a29-ba5a-ff5f09557b5b">
      <xsd:complexType>
        <xsd:complexContent>
          <xsd:extension base="dms:MultiChoiceLookup">
            <xsd:sequence>
              <xsd:element name="Value" type="dms:Lookup" maxOccurs="unbounded" minOccurs="0" nillable="true"/>
            </xsd:sequence>
          </xsd:extension>
        </xsd:complexContent>
      </xsd:complexType>
    </xsd:element>
    <xsd:element name="b6e2b5c1b9f145019440d5a90b55edf8" ma:index="12" ma:taxonomy="true" ma:internalName="b6e2b5c1b9f145019440d5a90b55edf8" ma:taxonomyFieldName="Subject1" ma:displayName="Subject" ma:readOnly="false" ma:default="" ma:fieldId="{b6e2b5c1-b9f1-4501-9440-d5a90b55edf8}" ma:sspId="35648788-ecba-4b04-acbd-732497e0cf61" ma:termSetId="f370bc38-93b5-4f05-b213-d037f4953ec1" ma:anchorId="00000000-0000-0000-0000-000000000000" ma:open="false" ma:isKeyword="false">
      <xsd:complexType>
        <xsd:sequence>
          <xsd:element ref="pc:Terms" minOccurs="0" maxOccurs="1"/>
        </xsd:sequence>
      </xsd:complexType>
    </xsd:element>
    <xsd:element name="i93b4daf849840eeaef05c05bfeec49d" ma:index="14" ma:taxonomy="true" ma:internalName="i93b4daf849840eeaef05c05bfeec49d" ma:taxonomyFieldName="Document_x0020_type" ma:displayName="Document type" ma:readOnly="false" ma:default="" ma:fieldId="{293b4daf-8498-40ee-aef0-5c05bfeec49d}" ma:sspId="35648788-ecba-4b04-acbd-732497e0cf61" ma:termSetId="0f0ac3ff-8dbb-42b5-89e8-f9c0db08d6db" ma:anchorId="00000000-0000-0000-0000-000000000000" ma:open="false" ma:isKeyword="false">
      <xsd:complexType>
        <xsd:sequence>
          <xsd:element ref="pc:Terms" minOccurs="0" maxOccurs="1"/>
        </xsd:sequence>
      </xsd:complexType>
    </xsd:element>
    <xsd:element name="p98d4e7371714dd68ba8ead81c2f0b01" ma:index="16" ma:taxonomy="true" ma:internalName="p98d4e7371714dd68ba8ead81c2f0b01" ma:taxonomyFieldName="Language1" ma:displayName="Language" ma:readOnly="false" ma:default="1;#English|a4bed915-78d8-458e-a073-85b2d5287cd2" ma:fieldId="{998d4e73-7171-4dd6-8ba8-ead81c2f0b01}" ma:sspId="35648788-ecba-4b04-acbd-732497e0cf61" ma:termSetId="d8f9ee4c-8009-4a39-b4e3-1804e0ffca2c" ma:anchorId="00000000-0000-0000-0000-000000000000" ma:open="false" ma:isKeyword="false">
      <xsd:complexType>
        <xsd:sequence>
          <xsd:element ref="pc:Terms" minOccurs="0" maxOccurs="1"/>
        </xsd:sequence>
      </xsd:complexType>
    </xsd:element>
    <xsd:element name="i155234f7ce9406785afd802285f54b6" ma:index="18" ma:taxonomy="true" ma:internalName="i155234f7ce9406785afd802285f54b6" ma:taxonomyFieldName="Security" ma:displayName="Security" ma:readOnly="false" ma:default="2;#Unclassified|46e30526-9ff0-4654-a636-aa8b02ed351c" ma:fieldId="{2155234f-7ce9-4067-85af-d802285f54b6}" ma:sspId="35648788-ecba-4b04-acbd-732497e0cf61" ma:termSetId="034b84e2-83a5-49f9-8e55-1e1dcc71e576" ma:anchorId="00000000-0000-0000-0000-000000000000" ma:open="false" ma:isKeyword="false">
      <xsd:complexType>
        <xsd:sequence>
          <xsd:element ref="pc:Terms" minOccurs="0" maxOccurs="1"/>
        </xsd:sequence>
      </xsd:complexType>
    </xsd:element>
    <xsd:element name="File_x0020_Number" ma:index="20" nillable="true" ma:displayName="File Number" ma:internalName="File_x0020_Number">
      <xsd:simpleType>
        <xsd:restriction base="dms:Text">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35648788-ecba-4b04-acbd-732497e0cf61" ma:termSetId="00000000-0000-0000-0000-000000000000" ma:anchorId="00000000-0000-0000-0000-000000000000" ma:open="true" ma:isKeyword="true">
      <xsd:complexType>
        <xsd:sequence>
          <xsd:element ref="pc:Terms" minOccurs="0" maxOccurs="1"/>
        </xsd:sequence>
      </xsd:complexType>
    </xsd:element>
    <xsd:element name="Archived" ma:index="23" nillable="true" ma:displayName="Archived" ma:default="No" ma:format="Dropdown" ma:hidden="true" ma:internalName="Archived" ma:readOnly="false">
      <xsd:simpleType>
        <xsd:restriction base="dms:Choice">
          <xsd:enumeration value="No"/>
          <xsd:enumeration value="Yes"/>
        </xsd:restriction>
      </xsd:simpleType>
    </xsd:element>
    <xsd:element name="Final" ma:index="24" nillable="true" ma:displayName="Final" ma:default="0" ma:internalName="Final">
      <xsd:simpleType>
        <xsd:restriction base="dms:Boolean"/>
      </xsd:simpleType>
    </xsd:element>
    <xsd:element name="paf1ef07923d4093b7c49d613771fe3b" ma:index="25" nillable="true" ma:taxonomy="true" ma:internalName="paf1ef07923d4093b7c49d613771fe3b" ma:taxonomyFieldName="Fiscal_x0020_Year" ma:displayName="Fiscal Year" ma:default="" ma:fieldId="{9af1ef07-923d-4093-b7c4-9d613771fe3b}" ma:sspId="35648788-ecba-4b04-acbd-732497e0cf61" ma:termSetId="a8aa7fdb-df41-4efd-a7ce-79adda59bbd6" ma:anchorId="00000000-0000-0000-0000-000000000000" ma:open="false" ma:isKeyword="false">
      <xsd:complexType>
        <xsd:sequence>
          <xsd:element ref="pc:Terms" minOccurs="0" maxOccurs="1"/>
        </xsd:sequence>
      </xsd:complexType>
    </xsd:element>
    <xsd:element name="DWFrom" ma:index="27" nillable="true" ma:displayName="From" ma:description="This field auto-populates for emails." ma:internalName="DWFrom">
      <xsd:simpleType>
        <xsd:restriction base="dms:Text">
          <xsd:maxLength value="255"/>
        </xsd:restriction>
      </xsd:simpleType>
    </xsd:element>
    <xsd:element name="DWTo" ma:index="28" nillable="true" ma:displayName="To" ma:description="This field auto-populates for emails." ma:internalName="DWTo">
      <xsd:simpleType>
        <xsd:restriction base="dms:Note">
          <xsd:maxLength value="255"/>
        </xsd:restriction>
      </xsd:simpleType>
    </xsd:element>
    <xsd:element name="DWCc" ma:index="29" nillable="true" ma:displayName="Cc" ma:description="This field auto-populates for emails." ma:internalName="DWCc">
      <xsd:simpleType>
        <xsd:restriction base="dms:Note">
          <xsd:maxLength value="255"/>
        </xsd:restriction>
      </xsd:simpleType>
    </xsd:element>
    <xsd:element name="DWEmailSubject" ma:index="30" nillable="true" ma:displayName="EmailSubject" ma:description="This field auto-populates for emails." ma:internalName="DWEmailSubject">
      <xsd:simpleType>
        <xsd:restriction base="dms:Text">
          <xsd:maxLength value="255"/>
        </xsd:restriction>
      </xsd:simpleType>
    </xsd:element>
    <xsd:element name="DWHasAttachments" ma:index="31" nillable="true" ma:displayName="Has Attachments" ma:default="0" ma:description="This field auto-populates for emails." ma:internalName="DWHasAttachments">
      <xsd:simpleType>
        <xsd:restriction base="dms:Boolean"/>
      </xsd:simpleType>
    </xsd:element>
    <xsd:element name="DWEmailDate" ma:index="32" nillable="true" ma:displayName="EmailDate" ma:description="This field auto-populates for emails." ma:format="DateTime" ma:internalName="DWEmailDate">
      <xsd:simpleType>
        <xsd:restriction base="dms:DateTime"/>
      </xsd:simpleType>
    </xsd:element>
    <xsd:element name="MailPreviewData" ma:index="33" nillable="true" ma:displayName="MailPreviewData" ma:description="Required for Harmon.ie to enable the Email Preview feature" ma:hidden="true" ma:internalName="MailPreviewData"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e6d894-2fc4-4a29-ba5a-ff5f09557b5b" elementFormDefault="qualified">
    <xsd:import namespace="http://schemas.microsoft.com/office/2006/documentManagement/types"/>
    <xsd:import namespace="http://schemas.microsoft.com/office/infopath/2007/PartnerControls"/>
    <xsd:element name="_dlc_DocId" ma:index="34" nillable="true" ma:displayName="Document ID Value" ma:description="The value of the document ID assigned to this item." ma:internalName="_dlc_DocId" ma:readOnly="true">
      <xsd:simpleType>
        <xsd:restriction base="dms:Text"/>
      </xsd:simpleType>
    </xsd:element>
    <xsd:element name="_dlc_DocIdUrl" ma:index="3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65F8A3-AACB-4EEC-B582-91F17C82E09A}">
  <ds:schemaRefs>
    <ds:schemaRef ds:uri="Microsoft.SharePoint.Taxonomy.ContentTypeSync"/>
  </ds:schemaRefs>
</ds:datastoreItem>
</file>

<file path=customXml/itemProps2.xml><?xml version="1.0" encoding="utf-8"?>
<ds:datastoreItem xmlns:ds="http://schemas.openxmlformats.org/officeDocument/2006/customXml" ds:itemID="{66CBFDFC-A72F-46E5-A49E-074174AE4F83}">
  <ds:schemaRefs>
    <ds:schemaRef ds:uri="http://schemas.microsoft.com/office/2006/metadata/customXsn"/>
  </ds:schemaRefs>
</ds:datastoreItem>
</file>

<file path=customXml/itemProps3.xml><?xml version="1.0" encoding="utf-8"?>
<ds:datastoreItem xmlns:ds="http://schemas.openxmlformats.org/officeDocument/2006/customXml" ds:itemID="{5AB1687F-5B2D-46D8-89FF-283874A572E1}">
  <ds:schemaRefs>
    <ds:schemaRef ds:uri="http://schemas.microsoft.com/sharepoint/events"/>
  </ds:schemaRefs>
</ds:datastoreItem>
</file>

<file path=customXml/itemProps4.xml><?xml version="1.0" encoding="utf-8"?>
<ds:datastoreItem xmlns:ds="http://schemas.openxmlformats.org/officeDocument/2006/customXml" ds:itemID="{731C65E2-7D09-4238-BD07-0CE0667C9303}">
  <ds:schemaRefs>
    <ds:schemaRef ds:uri="http://schemas.microsoft.com/sharepoint/v3/contenttype/forms"/>
  </ds:schemaRefs>
</ds:datastoreItem>
</file>

<file path=customXml/itemProps5.xml><?xml version="1.0" encoding="utf-8"?>
<ds:datastoreItem xmlns:ds="http://schemas.openxmlformats.org/officeDocument/2006/customXml" ds:itemID="{42C52085-6890-44EB-80A6-9E828B7FD158}">
  <ds:schemaRefs>
    <ds:schemaRef ds:uri="http://schemas.microsoft.com/office/2006/metadata/properties"/>
    <ds:schemaRef ds:uri="54e6d894-2fc4-4a29-ba5a-ff5f09557b5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b725f225-bea6-44e9-8570-dad8cce9101e"/>
    <ds:schemaRef ds:uri="http://www.w3.org/XML/1998/namespace"/>
    <ds:schemaRef ds:uri="http://purl.org/dc/dcmitype/"/>
  </ds:schemaRefs>
</ds:datastoreItem>
</file>

<file path=customXml/itemProps6.xml><?xml version="1.0" encoding="utf-8"?>
<ds:datastoreItem xmlns:ds="http://schemas.openxmlformats.org/officeDocument/2006/customXml" ds:itemID="{DEC4234A-7E40-4F22-8E46-0C48E09378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25f225-bea6-44e9-8570-dad8cce9101e"/>
    <ds:schemaRef ds:uri="54e6d894-2fc4-4a29-ba5a-ff5f09557b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524</TotalTime>
  <Words>2531</Words>
  <Application>Microsoft Office PowerPoint</Application>
  <PresentationFormat>Widescreen</PresentationFormat>
  <Paragraphs>354</Paragraphs>
  <Slides>34</Slides>
  <Notes>18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Robin Trombley (she/elle)</vt:lpstr>
      <vt:lpstr>PowerPoint Presentation</vt:lpstr>
      <vt:lpstr>Identifying Family Violence in Family Law Cases: Justice Canada Research</vt:lpstr>
      <vt:lpstr>PowerPoint Presentation</vt:lpstr>
      <vt:lpstr>PowerPoint Presentation</vt:lpstr>
      <vt:lpstr>PowerPoint Presentation</vt:lpstr>
      <vt:lpstr>PowerPoint Presentation</vt:lpstr>
      <vt:lpstr>PowerPoint Presentation</vt:lpstr>
      <vt:lpstr>Why Don’t We Call It a “Screening” Tool?</vt:lpstr>
      <vt:lpstr>HELP Toolkit Is Specifically Developed Around the Divorce Act Family Violence Provisions</vt:lpstr>
      <vt:lpstr>Divorce Act: Family Violence Definition (cont’d) </vt:lpstr>
      <vt:lpstr>Family Violence Provisions</vt:lpstr>
      <vt:lpstr>Divorce Act Strongly Encourages “Family Dispute Resolution”</vt:lpstr>
      <vt:lpstr>PowerPoint Presentation</vt:lpstr>
      <vt:lpstr>Scenario</vt:lpstr>
      <vt:lpstr>Before You Begin: A Few Key Resources</vt:lpstr>
      <vt:lpstr>“H”: Have an initial discussion about family violence </vt:lpstr>
      <vt:lpstr>“H”: Have an initial discussion about family violence </vt:lpstr>
      <vt:lpstr>“E”: Explore immediate risks and safety concerns  </vt:lpstr>
      <vt:lpstr>“L”: Learn more about the family violence to help you determine what to recommend to your client   </vt:lpstr>
      <vt:lpstr>“P”: Promote safety throughout the family law case   </vt:lpstr>
      <vt:lpstr>Legal Response: A Few Key Sections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Justice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Wichmann, Cherami</dc:creator>
  <cp:keywords/>
  <cp:lastModifiedBy>Seema Hooda</cp:lastModifiedBy>
  <cp:revision>66</cp:revision>
  <dcterms:created xsi:type="dcterms:W3CDTF">2022-05-22T20:00:02Z</dcterms:created>
  <dcterms:modified xsi:type="dcterms:W3CDTF">2023-01-26T15:38:24Z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0x010100BA8611C8BA8DB2418B4D4CF993FC9B62009F8004C10D4C7D49BCD269D7CD75168D</vt:lpwstr>
  </property>
  <property fmtid="{D5CDD505-2E9C-101B-9397-08002B2CF9AE}" pid="3" name="Subject1">
    <vt:lpwstr>956;#Policy Development|b0688f2e-1ba8-4d9e-a8dc-32c38e9701f7</vt:lpwstr>
  </property>
  <property fmtid="{D5CDD505-2E9C-101B-9397-08002B2CF9AE}" pid="4" name="TaxKeyword">
    <vt:lpwstr/>
  </property>
  <property fmtid="{D5CDD505-2E9C-101B-9397-08002B2CF9AE}" pid="5" name="Security">
    <vt:lpwstr>2;#Unclassified|46e30526-9ff0-4654-a636-aa8b02ed351c</vt:lpwstr>
  </property>
  <property fmtid="{D5CDD505-2E9C-101B-9397-08002B2CF9AE}" pid="6" name="Fiscal Year">
    <vt:lpwstr/>
  </property>
  <property fmtid="{D5CDD505-2E9C-101B-9397-08002B2CF9AE}" pid="7" name="Document type">
    <vt:lpwstr>30;#Presentation|6ee8efa6-82d0-4cbd-af42-7bf02449ba0b</vt:lpwstr>
  </property>
  <property fmtid="{D5CDD505-2E9C-101B-9397-08002B2CF9AE}" pid="8" name="Organisation">
    <vt:lpwstr>955;#Research and Statistics Division|febd70a3-837c-4151-a3ed-6c6a1c7ada37</vt:lpwstr>
  </property>
  <property fmtid="{D5CDD505-2E9C-101B-9397-08002B2CF9AE}" pid="9" name="Language1">
    <vt:lpwstr>1;#English|a4bed915-78d8-458e-a073-85b2d5287cd2</vt:lpwstr>
  </property>
  <property fmtid="{D5CDD505-2E9C-101B-9397-08002B2CF9AE}" pid="10" name="_dlc_DocIdItemGuid">
    <vt:lpwstr>27f1b192-9a72-478c-ba4e-1c0abc2325fc</vt:lpwstr>
  </property>
</Properties>
</file>